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handoutMasterIdLst>
    <p:handoutMasterId r:id="rId4"/>
  </p:handoutMasterIdLst>
  <p:sldIdLst>
    <p:sldId id="256" r:id="rId2"/>
  </p:sldIdLst>
  <p:sldSz cx="31935738" cy="41836975"/>
  <p:notesSz cx="6858000" cy="9144000"/>
  <p:defaultTextStyle>
    <a:defPPr>
      <a:defRPr lang="fr-FR"/>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5" d="100"/>
          <a:sy n="35" d="100"/>
        </p:scale>
        <p:origin x="-510" y="-78"/>
      </p:cViewPr>
      <p:guideLst>
        <p:guide orient="horz" pos="13177"/>
        <p:guide pos="100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0FAB44-AC3C-40E5-8606-784B576B364D}" type="datetimeFigureOut">
              <a:rPr lang="fr-CH" smtClean="0"/>
              <a:pPr/>
              <a:t>29.12.2013</a:t>
            </a:fld>
            <a:endParaRPr lang="fr-CH"/>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CA6BAF-3B5A-45FC-990E-6840A131ADB9}" type="slidenum">
              <a:rPr lang="fr-CH" smtClean="0"/>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E3ACC-6929-4B3F-9BBD-3276CAC36D50}" type="datetimeFigureOut">
              <a:rPr lang="fr-CH" smtClean="0"/>
              <a:pPr/>
              <a:t>29.12.2013</a:t>
            </a:fld>
            <a:endParaRPr lang="fr-CH"/>
          </a:p>
        </p:txBody>
      </p:sp>
      <p:sp>
        <p:nvSpPr>
          <p:cNvPr id="4" name="Espace réservé de l'image des diapositives 3"/>
          <p:cNvSpPr>
            <a:spLocks noGrp="1" noRot="1" noChangeAspect="1"/>
          </p:cNvSpPr>
          <p:nvPr>
            <p:ph type="sldImg" idx="2"/>
          </p:nvPr>
        </p:nvSpPr>
        <p:spPr>
          <a:xfrm>
            <a:off x="2120900" y="685800"/>
            <a:ext cx="26162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0BD5A-BFAD-44E7-833D-EFDFB8923FB1}" type="slidenum">
              <a:rPr lang="fr-CH" smtClean="0"/>
              <a:pPr/>
              <a:t>‹N°›</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6A80BD5A-BFAD-44E7-833D-EFDFB8923FB1}" type="slidenum">
              <a:rPr lang="fr-CH" smtClean="0"/>
              <a:pPr/>
              <a:t>1</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395181" y="12996582"/>
            <a:ext cx="27145377" cy="8967833"/>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4790361" y="23707619"/>
            <a:ext cx="22355017" cy="10691671"/>
          </a:xfrm>
        </p:spPr>
        <p:txBody>
          <a:bodyPr/>
          <a:lstStyle>
            <a:lvl1pPr marL="0" indent="0" algn="ctr">
              <a:buNone/>
              <a:defRPr>
                <a:solidFill>
                  <a:schemeClr val="tx1">
                    <a:tint val="75000"/>
                  </a:schemeClr>
                </a:solidFill>
              </a:defRPr>
            </a:lvl1pPr>
            <a:lvl2pPr marL="2107783" indent="0" algn="ctr">
              <a:buNone/>
              <a:defRPr>
                <a:solidFill>
                  <a:schemeClr val="tx1">
                    <a:tint val="75000"/>
                  </a:schemeClr>
                </a:solidFill>
              </a:defRPr>
            </a:lvl2pPr>
            <a:lvl3pPr marL="4215567" indent="0" algn="ctr">
              <a:buNone/>
              <a:defRPr>
                <a:solidFill>
                  <a:schemeClr val="tx1">
                    <a:tint val="75000"/>
                  </a:schemeClr>
                </a:solidFill>
              </a:defRPr>
            </a:lvl3pPr>
            <a:lvl4pPr marL="6323350" indent="0" algn="ctr">
              <a:buNone/>
              <a:defRPr>
                <a:solidFill>
                  <a:schemeClr val="tx1">
                    <a:tint val="75000"/>
                  </a:schemeClr>
                </a:solidFill>
              </a:defRPr>
            </a:lvl4pPr>
            <a:lvl5pPr marL="8431134" indent="0" algn="ctr">
              <a:buNone/>
              <a:defRPr>
                <a:solidFill>
                  <a:schemeClr val="tx1">
                    <a:tint val="75000"/>
                  </a:schemeClr>
                </a:solidFill>
              </a:defRPr>
            </a:lvl5pPr>
            <a:lvl6pPr marL="10538917" indent="0" algn="ctr">
              <a:buNone/>
              <a:defRPr>
                <a:solidFill>
                  <a:schemeClr val="tx1">
                    <a:tint val="75000"/>
                  </a:schemeClr>
                </a:solidFill>
              </a:defRPr>
            </a:lvl6pPr>
            <a:lvl7pPr marL="12646701" indent="0" algn="ctr">
              <a:buNone/>
              <a:defRPr>
                <a:solidFill>
                  <a:schemeClr val="tx1">
                    <a:tint val="75000"/>
                  </a:schemeClr>
                </a:solidFill>
              </a:defRPr>
            </a:lvl7pPr>
            <a:lvl8pPr marL="14754484" indent="0" algn="ctr">
              <a:buNone/>
              <a:defRPr>
                <a:solidFill>
                  <a:schemeClr val="tx1">
                    <a:tint val="75000"/>
                  </a:schemeClr>
                </a:solidFill>
              </a:defRPr>
            </a:lvl8pPr>
            <a:lvl9pPr marL="16862268"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153410" y="1675422"/>
            <a:ext cx="7185541" cy="35697012"/>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1596787" y="1675422"/>
            <a:ext cx="21024361" cy="356970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22703" y="26884133"/>
            <a:ext cx="27145377" cy="8309288"/>
          </a:xfrm>
        </p:spPr>
        <p:txBody>
          <a:bodyPr anchor="t"/>
          <a:lstStyle>
            <a:lvl1pPr algn="l">
              <a:defRPr sz="184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2522703" y="17732298"/>
            <a:ext cx="27145377" cy="9151835"/>
          </a:xfrm>
        </p:spPr>
        <p:txBody>
          <a:bodyPr anchor="b"/>
          <a:lstStyle>
            <a:lvl1pPr marL="0" indent="0">
              <a:buNone/>
              <a:defRPr sz="9200">
                <a:solidFill>
                  <a:schemeClr val="tx1">
                    <a:tint val="75000"/>
                  </a:schemeClr>
                </a:solidFill>
              </a:defRPr>
            </a:lvl1pPr>
            <a:lvl2pPr marL="2107783" indent="0">
              <a:buNone/>
              <a:defRPr sz="8300">
                <a:solidFill>
                  <a:schemeClr val="tx1">
                    <a:tint val="75000"/>
                  </a:schemeClr>
                </a:solidFill>
              </a:defRPr>
            </a:lvl2pPr>
            <a:lvl3pPr marL="4215567" indent="0">
              <a:buNone/>
              <a:defRPr sz="7400">
                <a:solidFill>
                  <a:schemeClr val="tx1">
                    <a:tint val="75000"/>
                  </a:schemeClr>
                </a:solidFill>
              </a:defRPr>
            </a:lvl3pPr>
            <a:lvl4pPr marL="6323350" indent="0">
              <a:buNone/>
              <a:defRPr sz="6500">
                <a:solidFill>
                  <a:schemeClr val="tx1">
                    <a:tint val="75000"/>
                  </a:schemeClr>
                </a:solidFill>
              </a:defRPr>
            </a:lvl4pPr>
            <a:lvl5pPr marL="8431134" indent="0">
              <a:buNone/>
              <a:defRPr sz="6500">
                <a:solidFill>
                  <a:schemeClr val="tx1">
                    <a:tint val="75000"/>
                  </a:schemeClr>
                </a:solidFill>
              </a:defRPr>
            </a:lvl5pPr>
            <a:lvl6pPr marL="10538917" indent="0">
              <a:buNone/>
              <a:defRPr sz="6500">
                <a:solidFill>
                  <a:schemeClr val="tx1">
                    <a:tint val="75000"/>
                  </a:schemeClr>
                </a:solidFill>
              </a:defRPr>
            </a:lvl6pPr>
            <a:lvl7pPr marL="12646701" indent="0">
              <a:buNone/>
              <a:defRPr sz="6500">
                <a:solidFill>
                  <a:schemeClr val="tx1">
                    <a:tint val="75000"/>
                  </a:schemeClr>
                </a:solidFill>
              </a:defRPr>
            </a:lvl7pPr>
            <a:lvl8pPr marL="14754484" indent="0">
              <a:buNone/>
              <a:defRPr sz="6500">
                <a:solidFill>
                  <a:schemeClr val="tx1">
                    <a:tint val="75000"/>
                  </a:schemeClr>
                </a:solidFill>
              </a:defRPr>
            </a:lvl8pPr>
            <a:lvl9pPr marL="16862268" indent="0">
              <a:buNone/>
              <a:defRPr sz="6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1596787" y="9761964"/>
            <a:ext cx="14104951" cy="27610470"/>
          </a:xfrm>
        </p:spPr>
        <p:txBody>
          <a:bodyPr/>
          <a:lstStyle>
            <a:lvl1pPr>
              <a:defRPr sz="12900"/>
            </a:lvl1pPr>
            <a:lvl2pPr>
              <a:defRPr sz="11100"/>
            </a:lvl2pPr>
            <a:lvl3pPr>
              <a:defRPr sz="9200"/>
            </a:lvl3pPr>
            <a:lvl4pPr>
              <a:defRPr sz="8300"/>
            </a:lvl4pPr>
            <a:lvl5pPr>
              <a:defRPr sz="8300"/>
            </a:lvl5pPr>
            <a:lvl6pPr>
              <a:defRPr sz="8300"/>
            </a:lvl6pPr>
            <a:lvl7pPr>
              <a:defRPr sz="8300"/>
            </a:lvl7pPr>
            <a:lvl8pPr>
              <a:defRPr sz="8300"/>
            </a:lvl8pPr>
            <a:lvl9pPr>
              <a:defRPr sz="8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16234000" y="9761964"/>
            <a:ext cx="14104951" cy="27610470"/>
          </a:xfrm>
        </p:spPr>
        <p:txBody>
          <a:bodyPr/>
          <a:lstStyle>
            <a:lvl1pPr>
              <a:defRPr sz="12900"/>
            </a:lvl1pPr>
            <a:lvl2pPr>
              <a:defRPr sz="11100"/>
            </a:lvl2pPr>
            <a:lvl3pPr>
              <a:defRPr sz="9200"/>
            </a:lvl3pPr>
            <a:lvl4pPr>
              <a:defRPr sz="8300"/>
            </a:lvl4pPr>
            <a:lvl5pPr>
              <a:defRPr sz="8300"/>
            </a:lvl5pPr>
            <a:lvl6pPr>
              <a:defRPr sz="8300"/>
            </a:lvl6pPr>
            <a:lvl7pPr>
              <a:defRPr sz="8300"/>
            </a:lvl7pPr>
            <a:lvl8pPr>
              <a:defRPr sz="8300"/>
            </a:lvl8pPr>
            <a:lvl9pPr>
              <a:defRPr sz="8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1596787" y="9364900"/>
            <a:ext cx="14110497" cy="3902844"/>
          </a:xfrm>
        </p:spPr>
        <p:txBody>
          <a:bodyPr anchor="b"/>
          <a:lstStyle>
            <a:lvl1pPr marL="0" indent="0">
              <a:buNone/>
              <a:defRPr sz="11100" b="1"/>
            </a:lvl1pPr>
            <a:lvl2pPr marL="2107783" indent="0">
              <a:buNone/>
              <a:defRPr sz="9200" b="1"/>
            </a:lvl2pPr>
            <a:lvl3pPr marL="4215567" indent="0">
              <a:buNone/>
              <a:defRPr sz="8300" b="1"/>
            </a:lvl3pPr>
            <a:lvl4pPr marL="6323350" indent="0">
              <a:buNone/>
              <a:defRPr sz="7400" b="1"/>
            </a:lvl4pPr>
            <a:lvl5pPr marL="8431134" indent="0">
              <a:buNone/>
              <a:defRPr sz="7400" b="1"/>
            </a:lvl5pPr>
            <a:lvl6pPr marL="10538917" indent="0">
              <a:buNone/>
              <a:defRPr sz="7400" b="1"/>
            </a:lvl6pPr>
            <a:lvl7pPr marL="12646701" indent="0">
              <a:buNone/>
              <a:defRPr sz="7400" b="1"/>
            </a:lvl7pPr>
            <a:lvl8pPr marL="14754484" indent="0">
              <a:buNone/>
              <a:defRPr sz="7400" b="1"/>
            </a:lvl8pPr>
            <a:lvl9pPr marL="16862268" indent="0">
              <a:buNone/>
              <a:defRPr sz="74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96787" y="13267744"/>
            <a:ext cx="14110497" cy="24104686"/>
          </a:xfrm>
        </p:spPr>
        <p:txBody>
          <a:bodyPr/>
          <a:lstStyle>
            <a:lvl1pPr>
              <a:defRPr sz="11100"/>
            </a:lvl1pPr>
            <a:lvl2pPr>
              <a:defRPr sz="9200"/>
            </a:lvl2pPr>
            <a:lvl3pPr>
              <a:defRPr sz="8300"/>
            </a:lvl3pPr>
            <a:lvl4pPr>
              <a:defRPr sz="7400"/>
            </a:lvl4pPr>
            <a:lvl5pPr>
              <a:defRPr sz="7400"/>
            </a:lvl5pPr>
            <a:lvl6pPr>
              <a:defRPr sz="7400"/>
            </a:lvl6pPr>
            <a:lvl7pPr>
              <a:defRPr sz="7400"/>
            </a:lvl7pPr>
            <a:lvl8pPr>
              <a:defRPr sz="7400"/>
            </a:lvl8pPr>
            <a:lvl9pPr>
              <a:defRPr sz="74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16222913" y="9364900"/>
            <a:ext cx="14116040" cy="3902844"/>
          </a:xfrm>
        </p:spPr>
        <p:txBody>
          <a:bodyPr anchor="b"/>
          <a:lstStyle>
            <a:lvl1pPr marL="0" indent="0">
              <a:buNone/>
              <a:defRPr sz="11100" b="1"/>
            </a:lvl1pPr>
            <a:lvl2pPr marL="2107783" indent="0">
              <a:buNone/>
              <a:defRPr sz="9200" b="1"/>
            </a:lvl2pPr>
            <a:lvl3pPr marL="4215567" indent="0">
              <a:buNone/>
              <a:defRPr sz="8300" b="1"/>
            </a:lvl3pPr>
            <a:lvl4pPr marL="6323350" indent="0">
              <a:buNone/>
              <a:defRPr sz="7400" b="1"/>
            </a:lvl4pPr>
            <a:lvl5pPr marL="8431134" indent="0">
              <a:buNone/>
              <a:defRPr sz="7400" b="1"/>
            </a:lvl5pPr>
            <a:lvl6pPr marL="10538917" indent="0">
              <a:buNone/>
              <a:defRPr sz="7400" b="1"/>
            </a:lvl6pPr>
            <a:lvl7pPr marL="12646701" indent="0">
              <a:buNone/>
              <a:defRPr sz="7400" b="1"/>
            </a:lvl7pPr>
            <a:lvl8pPr marL="14754484" indent="0">
              <a:buNone/>
              <a:defRPr sz="7400" b="1"/>
            </a:lvl8pPr>
            <a:lvl9pPr marL="16862268" indent="0">
              <a:buNone/>
              <a:defRPr sz="74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6222913" y="13267744"/>
            <a:ext cx="14116040" cy="24104686"/>
          </a:xfrm>
        </p:spPr>
        <p:txBody>
          <a:bodyPr/>
          <a:lstStyle>
            <a:lvl1pPr>
              <a:defRPr sz="11100"/>
            </a:lvl1pPr>
            <a:lvl2pPr>
              <a:defRPr sz="9200"/>
            </a:lvl2pPr>
            <a:lvl3pPr>
              <a:defRPr sz="8300"/>
            </a:lvl3pPr>
            <a:lvl4pPr>
              <a:defRPr sz="7400"/>
            </a:lvl4pPr>
            <a:lvl5pPr>
              <a:defRPr sz="7400"/>
            </a:lvl5pPr>
            <a:lvl6pPr>
              <a:defRPr sz="7400"/>
            </a:lvl6pPr>
            <a:lvl7pPr>
              <a:defRPr sz="7400"/>
            </a:lvl7pPr>
            <a:lvl8pPr>
              <a:defRPr sz="7400"/>
            </a:lvl8pPr>
            <a:lvl9pPr>
              <a:defRPr sz="74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96789" y="1665731"/>
            <a:ext cx="10506638" cy="7089043"/>
          </a:xfrm>
        </p:spPr>
        <p:txBody>
          <a:bodyPr anchor="b"/>
          <a:lstStyle>
            <a:lvl1pPr algn="l">
              <a:defRPr sz="9200" b="1"/>
            </a:lvl1pPr>
          </a:lstStyle>
          <a:p>
            <a:r>
              <a:rPr lang="fr-FR" smtClean="0"/>
              <a:t>Cliquez pour modifier le style du titre</a:t>
            </a:r>
            <a:endParaRPr lang="fr-CH"/>
          </a:p>
        </p:txBody>
      </p:sp>
      <p:sp>
        <p:nvSpPr>
          <p:cNvPr id="3" name="Espace réservé du contenu 2"/>
          <p:cNvSpPr>
            <a:spLocks noGrp="1"/>
          </p:cNvSpPr>
          <p:nvPr>
            <p:ph idx="1"/>
          </p:nvPr>
        </p:nvSpPr>
        <p:spPr>
          <a:xfrm>
            <a:off x="12485986" y="1665734"/>
            <a:ext cx="17852965" cy="35706699"/>
          </a:xfrm>
        </p:spPr>
        <p:txBody>
          <a:bodyPr/>
          <a:lstStyle>
            <a:lvl1pPr>
              <a:defRPr sz="14800"/>
            </a:lvl1pPr>
            <a:lvl2pPr>
              <a:defRPr sz="12900"/>
            </a:lvl2pPr>
            <a:lvl3pPr>
              <a:defRPr sz="11100"/>
            </a:lvl3pPr>
            <a:lvl4pPr>
              <a:defRPr sz="9200"/>
            </a:lvl4pPr>
            <a:lvl5pPr>
              <a:defRPr sz="9200"/>
            </a:lvl5pPr>
            <a:lvl6pPr>
              <a:defRPr sz="9200"/>
            </a:lvl6pPr>
            <a:lvl7pPr>
              <a:defRPr sz="9200"/>
            </a:lvl7pPr>
            <a:lvl8pPr>
              <a:defRPr sz="9200"/>
            </a:lvl8pPr>
            <a:lvl9pPr>
              <a:defRPr sz="9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1596789" y="8754777"/>
            <a:ext cx="10506638" cy="28617656"/>
          </a:xfrm>
        </p:spPr>
        <p:txBody>
          <a:bodyPr/>
          <a:lstStyle>
            <a:lvl1pPr marL="0" indent="0">
              <a:buNone/>
              <a:defRPr sz="6500"/>
            </a:lvl1pPr>
            <a:lvl2pPr marL="2107783" indent="0">
              <a:buNone/>
              <a:defRPr sz="5500"/>
            </a:lvl2pPr>
            <a:lvl3pPr marL="4215567" indent="0">
              <a:buNone/>
              <a:defRPr sz="4600"/>
            </a:lvl3pPr>
            <a:lvl4pPr marL="6323350" indent="0">
              <a:buNone/>
              <a:defRPr sz="4100"/>
            </a:lvl4pPr>
            <a:lvl5pPr marL="8431134" indent="0">
              <a:buNone/>
              <a:defRPr sz="4100"/>
            </a:lvl5pPr>
            <a:lvl6pPr marL="10538917" indent="0">
              <a:buNone/>
              <a:defRPr sz="4100"/>
            </a:lvl6pPr>
            <a:lvl7pPr marL="12646701" indent="0">
              <a:buNone/>
              <a:defRPr sz="4100"/>
            </a:lvl7pPr>
            <a:lvl8pPr marL="14754484" indent="0">
              <a:buNone/>
              <a:defRPr sz="4100"/>
            </a:lvl8pPr>
            <a:lvl9pPr marL="16862268"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59628" y="29285883"/>
            <a:ext cx="19161443" cy="3457364"/>
          </a:xfrm>
        </p:spPr>
        <p:txBody>
          <a:bodyPr anchor="b"/>
          <a:lstStyle>
            <a:lvl1pPr algn="l">
              <a:defRPr sz="92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6259628" y="3738211"/>
            <a:ext cx="19161443" cy="25102185"/>
          </a:xfrm>
        </p:spPr>
        <p:txBody>
          <a:bodyPr/>
          <a:lstStyle>
            <a:lvl1pPr marL="0" indent="0">
              <a:buNone/>
              <a:defRPr sz="14800"/>
            </a:lvl1pPr>
            <a:lvl2pPr marL="2107783" indent="0">
              <a:buNone/>
              <a:defRPr sz="12900"/>
            </a:lvl2pPr>
            <a:lvl3pPr marL="4215567" indent="0">
              <a:buNone/>
              <a:defRPr sz="11100"/>
            </a:lvl3pPr>
            <a:lvl4pPr marL="6323350" indent="0">
              <a:buNone/>
              <a:defRPr sz="9200"/>
            </a:lvl4pPr>
            <a:lvl5pPr marL="8431134" indent="0">
              <a:buNone/>
              <a:defRPr sz="9200"/>
            </a:lvl5pPr>
            <a:lvl6pPr marL="10538917" indent="0">
              <a:buNone/>
              <a:defRPr sz="9200"/>
            </a:lvl6pPr>
            <a:lvl7pPr marL="12646701" indent="0">
              <a:buNone/>
              <a:defRPr sz="9200"/>
            </a:lvl7pPr>
            <a:lvl8pPr marL="14754484" indent="0">
              <a:buNone/>
              <a:defRPr sz="9200"/>
            </a:lvl8pPr>
            <a:lvl9pPr marL="16862268" indent="0">
              <a:buNone/>
              <a:defRPr sz="9200"/>
            </a:lvl9pPr>
          </a:lstStyle>
          <a:p>
            <a:endParaRPr lang="fr-CH"/>
          </a:p>
        </p:txBody>
      </p:sp>
      <p:sp>
        <p:nvSpPr>
          <p:cNvPr id="4" name="Espace réservé du texte 3"/>
          <p:cNvSpPr>
            <a:spLocks noGrp="1"/>
          </p:cNvSpPr>
          <p:nvPr>
            <p:ph type="body" sz="half" idx="2"/>
          </p:nvPr>
        </p:nvSpPr>
        <p:spPr>
          <a:xfrm>
            <a:off x="6259628" y="32743247"/>
            <a:ext cx="19161443" cy="4910031"/>
          </a:xfrm>
        </p:spPr>
        <p:txBody>
          <a:bodyPr/>
          <a:lstStyle>
            <a:lvl1pPr marL="0" indent="0">
              <a:buNone/>
              <a:defRPr sz="6500"/>
            </a:lvl1pPr>
            <a:lvl2pPr marL="2107783" indent="0">
              <a:buNone/>
              <a:defRPr sz="5500"/>
            </a:lvl2pPr>
            <a:lvl3pPr marL="4215567" indent="0">
              <a:buNone/>
              <a:defRPr sz="4600"/>
            </a:lvl3pPr>
            <a:lvl4pPr marL="6323350" indent="0">
              <a:buNone/>
              <a:defRPr sz="4100"/>
            </a:lvl4pPr>
            <a:lvl5pPr marL="8431134" indent="0">
              <a:buNone/>
              <a:defRPr sz="4100"/>
            </a:lvl5pPr>
            <a:lvl6pPr marL="10538917" indent="0">
              <a:buNone/>
              <a:defRPr sz="4100"/>
            </a:lvl6pPr>
            <a:lvl7pPr marL="12646701" indent="0">
              <a:buNone/>
              <a:defRPr sz="4100"/>
            </a:lvl7pPr>
            <a:lvl8pPr marL="14754484" indent="0">
              <a:buNone/>
              <a:defRPr sz="4100"/>
            </a:lvl8pPr>
            <a:lvl9pPr marL="16862268"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8EA59B-FC6E-4624-873E-4060CBE414DE}" type="datetimeFigureOut">
              <a:rPr lang="fr-CH" smtClean="0"/>
              <a:pPr/>
              <a:t>29.12.2013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F5487E2-F33B-42D4-A12A-2E61E855B0A3}"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96787" y="1675419"/>
            <a:ext cx="28742164" cy="6972829"/>
          </a:xfrm>
          <a:prstGeom prst="rect">
            <a:avLst/>
          </a:prstGeom>
        </p:spPr>
        <p:txBody>
          <a:bodyPr vert="horz" lIns="421557" tIns="210778" rIns="421557" bIns="210778" rtlCol="0" anchor="ctr">
            <a:normAutofit/>
          </a:bodyPr>
          <a:lstStyle/>
          <a:p>
            <a:r>
              <a:rPr lang="fr-FR" smtClean="0"/>
              <a:t>Cliquez pour modifier le style du titre</a:t>
            </a:r>
            <a:endParaRPr lang="fr-CH"/>
          </a:p>
        </p:txBody>
      </p:sp>
      <p:sp>
        <p:nvSpPr>
          <p:cNvPr id="3" name="Espace réservé du texte 2"/>
          <p:cNvSpPr>
            <a:spLocks noGrp="1"/>
          </p:cNvSpPr>
          <p:nvPr>
            <p:ph type="body" idx="1"/>
          </p:nvPr>
        </p:nvSpPr>
        <p:spPr>
          <a:xfrm>
            <a:off x="1596787" y="9761964"/>
            <a:ext cx="28742164" cy="27610470"/>
          </a:xfrm>
          <a:prstGeom prst="rect">
            <a:avLst/>
          </a:prstGeom>
        </p:spPr>
        <p:txBody>
          <a:bodyPr vert="horz" lIns="421557" tIns="210778" rIns="421557" bIns="21077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1596787" y="38776681"/>
            <a:ext cx="7451672" cy="2227432"/>
          </a:xfrm>
          <a:prstGeom prst="rect">
            <a:avLst/>
          </a:prstGeom>
        </p:spPr>
        <p:txBody>
          <a:bodyPr vert="horz" lIns="421557" tIns="210778" rIns="421557" bIns="210778" rtlCol="0" anchor="ctr"/>
          <a:lstStyle>
            <a:lvl1pPr algn="l">
              <a:defRPr sz="5500">
                <a:solidFill>
                  <a:schemeClr val="tx1">
                    <a:tint val="75000"/>
                  </a:schemeClr>
                </a:solidFill>
              </a:defRPr>
            </a:lvl1pPr>
          </a:lstStyle>
          <a:p>
            <a:fld id="{5B8EA59B-FC6E-4624-873E-4060CBE414DE}" type="datetimeFigureOut">
              <a:rPr lang="fr-CH" smtClean="0"/>
              <a:pPr/>
              <a:t>29.12.2013</a:t>
            </a:fld>
            <a:endParaRPr lang="fr-CH"/>
          </a:p>
        </p:txBody>
      </p:sp>
      <p:sp>
        <p:nvSpPr>
          <p:cNvPr id="5" name="Espace réservé du pied de page 4"/>
          <p:cNvSpPr>
            <a:spLocks noGrp="1"/>
          </p:cNvSpPr>
          <p:nvPr>
            <p:ph type="ftr" sz="quarter" idx="3"/>
          </p:nvPr>
        </p:nvSpPr>
        <p:spPr>
          <a:xfrm>
            <a:off x="10911377" y="38776681"/>
            <a:ext cx="10112984" cy="2227432"/>
          </a:xfrm>
          <a:prstGeom prst="rect">
            <a:avLst/>
          </a:prstGeom>
        </p:spPr>
        <p:txBody>
          <a:bodyPr vert="horz" lIns="421557" tIns="210778" rIns="421557" bIns="210778" rtlCol="0" anchor="ctr"/>
          <a:lstStyle>
            <a:lvl1pPr algn="ctr">
              <a:defRPr sz="55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22887279" y="38776681"/>
            <a:ext cx="7451672" cy="2227432"/>
          </a:xfrm>
          <a:prstGeom prst="rect">
            <a:avLst/>
          </a:prstGeom>
        </p:spPr>
        <p:txBody>
          <a:bodyPr vert="horz" lIns="421557" tIns="210778" rIns="421557" bIns="210778" rtlCol="0" anchor="ctr"/>
          <a:lstStyle>
            <a:lvl1pPr algn="r">
              <a:defRPr sz="5500">
                <a:solidFill>
                  <a:schemeClr val="tx1">
                    <a:tint val="75000"/>
                  </a:schemeClr>
                </a:solidFill>
              </a:defRPr>
            </a:lvl1pPr>
          </a:lstStyle>
          <a:p>
            <a:fld id="{3F5487E2-F33B-42D4-A12A-2E61E855B0A3}"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15567" rtl="0" eaLnBrk="1" latinLnBrk="0" hangingPunct="1">
        <a:spcBef>
          <a:spcPct val="0"/>
        </a:spcBef>
        <a:buNone/>
        <a:defRPr sz="20300" kern="1200">
          <a:solidFill>
            <a:schemeClr val="tx1"/>
          </a:solidFill>
          <a:latin typeface="+mj-lt"/>
          <a:ea typeface="+mj-ea"/>
          <a:cs typeface="+mj-cs"/>
        </a:defRPr>
      </a:lvl1pPr>
    </p:titleStyle>
    <p:bodyStyle>
      <a:lvl1pPr marL="1580838" indent="-1580838" algn="l" defTabSz="4215567" rtl="0" eaLnBrk="1" latinLnBrk="0" hangingPunct="1">
        <a:spcBef>
          <a:spcPct val="20000"/>
        </a:spcBef>
        <a:buFont typeface="Arial" pitchFamily="34" charset="0"/>
        <a:buChar char="•"/>
        <a:defRPr sz="14800" kern="1200">
          <a:solidFill>
            <a:schemeClr val="tx1"/>
          </a:solidFill>
          <a:latin typeface="+mn-lt"/>
          <a:ea typeface="+mn-ea"/>
          <a:cs typeface="+mn-cs"/>
        </a:defRPr>
      </a:lvl1pPr>
      <a:lvl2pPr marL="3425148" indent="-1317365" algn="l" defTabSz="4215567" rtl="0" eaLnBrk="1" latinLnBrk="0" hangingPunct="1">
        <a:spcBef>
          <a:spcPct val="20000"/>
        </a:spcBef>
        <a:buFont typeface="Arial" pitchFamily="34" charset="0"/>
        <a:buChar char="–"/>
        <a:defRPr sz="12900" kern="1200">
          <a:solidFill>
            <a:schemeClr val="tx1"/>
          </a:solidFill>
          <a:latin typeface="+mn-lt"/>
          <a:ea typeface="+mn-ea"/>
          <a:cs typeface="+mn-cs"/>
        </a:defRPr>
      </a:lvl2pPr>
      <a:lvl3pPr marL="5269459" indent="-1053892" algn="l" defTabSz="4215567"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77242"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85025"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92809"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700592"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808376"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916159"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fr-FR"/>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13" Type="http://schemas.openxmlformats.org/officeDocument/2006/relationships/image" Target="../media/image9.png"/><Relationship Id="rId3" Type="http://schemas.openxmlformats.org/officeDocument/2006/relationships/hyperlink" Target="mailto:francis.saucy@bluewin.ch"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image" Target="../media/image7.png"/><Relationship Id="rId5" Type="http://schemas.openxmlformats.org/officeDocument/2006/relationships/image" Target="../media/image1.jpeg"/><Relationship Id="rId15" Type="http://schemas.openxmlformats.org/officeDocument/2006/relationships/image" Target="../media/image11.jpeg"/><Relationship Id="rId10" Type="http://schemas.openxmlformats.org/officeDocument/2006/relationships/image" Target="../media/image6.png"/><Relationship Id="rId4" Type="http://schemas.openxmlformats.org/officeDocument/2006/relationships/hyperlink" Target="http://www.bee-api.net/" TargetMode="External"/><Relationship Id="rId9" Type="http://schemas.openxmlformats.org/officeDocument/2006/relationships/image" Target="../media/image5.gif"/><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15103773" y="24662903"/>
            <a:ext cx="15697744" cy="23042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6" name="Rectangle 75"/>
          <p:cNvSpPr/>
          <p:nvPr/>
        </p:nvSpPr>
        <p:spPr>
          <a:xfrm>
            <a:off x="15175781" y="9037167"/>
            <a:ext cx="15625736" cy="3672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3" name="Rectangle 32"/>
          <p:cNvSpPr/>
          <p:nvPr/>
        </p:nvSpPr>
        <p:spPr>
          <a:xfrm>
            <a:off x="15103773" y="12925599"/>
            <a:ext cx="15697744" cy="114492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Titre 1"/>
          <p:cNvSpPr>
            <a:spLocks noGrp="1"/>
          </p:cNvSpPr>
          <p:nvPr>
            <p:ph type="ctrTitle"/>
          </p:nvPr>
        </p:nvSpPr>
        <p:spPr>
          <a:xfrm>
            <a:off x="2214341" y="1188295"/>
            <a:ext cx="28118304" cy="3241385"/>
          </a:xfrm>
        </p:spPr>
        <p:txBody>
          <a:bodyPr>
            <a:normAutofit fontScale="90000"/>
          </a:bodyPr>
          <a:lstStyle/>
          <a:p>
            <a:pPr algn="l"/>
            <a:r>
              <a:rPr lang="fr-CH" sz="10700" dirty="0" smtClean="0">
                <a:latin typeface="Arial" pitchFamily="34" charset="0"/>
                <a:cs typeface="Arial" pitchFamily="34" charset="0"/>
              </a:rPr>
              <a:t>Dimension</a:t>
            </a:r>
            <a:r>
              <a:rPr lang="fr-CH" sz="11300" dirty="0" smtClean="0">
                <a:latin typeface="Arial" pitchFamily="34" charset="0"/>
                <a:cs typeface="Arial" pitchFamily="34" charset="0"/>
              </a:rPr>
              <a:t> des cellules et lutte contre le Varroa:</a:t>
            </a:r>
            <a:br>
              <a:rPr lang="fr-CH" sz="11300" dirty="0" smtClean="0">
                <a:latin typeface="Arial" pitchFamily="34" charset="0"/>
                <a:cs typeface="Arial" pitchFamily="34" charset="0"/>
              </a:rPr>
            </a:br>
            <a:r>
              <a:rPr lang="fr-CH" sz="11300" dirty="0" smtClean="0">
                <a:latin typeface="Arial" pitchFamily="34" charset="0"/>
                <a:cs typeface="Arial" pitchFamily="34" charset="0"/>
              </a:rPr>
              <a:t>rectification de quelques idées erronées</a:t>
            </a:r>
            <a:endParaRPr lang="fr-CH" sz="11300" dirty="0">
              <a:latin typeface="Arial" pitchFamily="34" charset="0"/>
              <a:cs typeface="Arial" pitchFamily="34" charset="0"/>
            </a:endParaRPr>
          </a:p>
        </p:txBody>
      </p:sp>
      <p:sp>
        <p:nvSpPr>
          <p:cNvPr id="3" name="Sous-titre 2"/>
          <p:cNvSpPr>
            <a:spLocks noGrp="1"/>
          </p:cNvSpPr>
          <p:nvPr>
            <p:ph type="subTitle" idx="1"/>
          </p:nvPr>
        </p:nvSpPr>
        <p:spPr>
          <a:xfrm>
            <a:off x="19712285" y="4788696"/>
            <a:ext cx="10513168" cy="4464495"/>
          </a:xfrm>
        </p:spPr>
        <p:txBody>
          <a:bodyPr>
            <a:normAutofit/>
          </a:bodyPr>
          <a:lstStyle/>
          <a:p>
            <a:pPr algn="l"/>
            <a:r>
              <a:rPr lang="fr-CH" sz="4000" b="1" dirty="0" smtClean="0">
                <a:solidFill>
                  <a:schemeClr val="tx1"/>
                </a:solidFill>
              </a:rPr>
              <a:t>Auteur: </a:t>
            </a:r>
          </a:p>
          <a:p>
            <a:pPr algn="l">
              <a:spcBef>
                <a:spcPts val="0"/>
              </a:spcBef>
            </a:pPr>
            <a:r>
              <a:rPr lang="fr-CH" sz="4000" dirty="0" smtClean="0">
                <a:solidFill>
                  <a:schemeClr val="tx1"/>
                </a:solidFill>
              </a:rPr>
              <a:t>Francis Saucy</a:t>
            </a:r>
          </a:p>
          <a:p>
            <a:pPr algn="l">
              <a:spcBef>
                <a:spcPts val="0"/>
              </a:spcBef>
            </a:pPr>
            <a:r>
              <a:rPr lang="fr-CH" sz="4000" dirty="0" smtClean="0">
                <a:solidFill>
                  <a:schemeClr val="tx1"/>
                </a:solidFill>
              </a:rPr>
              <a:t>Rue des Châteaux 49</a:t>
            </a:r>
          </a:p>
          <a:p>
            <a:pPr algn="l">
              <a:spcBef>
                <a:spcPts val="0"/>
              </a:spcBef>
            </a:pPr>
            <a:r>
              <a:rPr lang="fr-CH" sz="4000" dirty="0" smtClean="0">
                <a:solidFill>
                  <a:schemeClr val="tx1"/>
                </a:solidFill>
              </a:rPr>
              <a:t>1633 </a:t>
            </a:r>
            <a:r>
              <a:rPr lang="fr-CH" sz="4000" dirty="0" err="1" smtClean="0">
                <a:solidFill>
                  <a:schemeClr val="tx1"/>
                </a:solidFill>
              </a:rPr>
              <a:t>Vuippens</a:t>
            </a:r>
            <a:endParaRPr lang="fr-CH" sz="4000" dirty="0" smtClean="0">
              <a:solidFill>
                <a:schemeClr val="tx1"/>
              </a:solidFill>
            </a:endParaRPr>
          </a:p>
          <a:p>
            <a:pPr algn="l">
              <a:spcBef>
                <a:spcPts val="0"/>
              </a:spcBef>
            </a:pPr>
            <a:r>
              <a:rPr lang="fr-CH" sz="4000" dirty="0" smtClean="0">
                <a:solidFill>
                  <a:schemeClr val="tx1"/>
                </a:solidFill>
                <a:hlinkClick r:id="rId3"/>
              </a:rPr>
              <a:t>francis.saucy@bluewin.ch</a:t>
            </a:r>
            <a:endParaRPr lang="fr-CH" sz="4000" dirty="0" smtClean="0">
              <a:solidFill>
                <a:schemeClr val="tx1"/>
              </a:solidFill>
            </a:endParaRPr>
          </a:p>
          <a:p>
            <a:pPr algn="l">
              <a:spcBef>
                <a:spcPts val="0"/>
              </a:spcBef>
            </a:pPr>
            <a:r>
              <a:rPr lang="fr-CH" sz="4000" dirty="0" smtClean="0">
                <a:solidFill>
                  <a:schemeClr val="tx1"/>
                </a:solidFill>
                <a:hlinkClick r:id="rId4"/>
              </a:rPr>
              <a:t>www.bee-api.net</a:t>
            </a:r>
            <a:endParaRPr lang="fr-CH" sz="4000" dirty="0" smtClean="0">
              <a:solidFill>
                <a:schemeClr val="tx1"/>
              </a:solidFill>
            </a:endParaRPr>
          </a:p>
          <a:p>
            <a:pPr algn="l">
              <a:spcBef>
                <a:spcPts val="0"/>
              </a:spcBef>
            </a:pPr>
            <a:endParaRPr lang="fr-CH" sz="4000" dirty="0">
              <a:solidFill>
                <a:schemeClr val="tx1"/>
              </a:solidFill>
            </a:endParaRPr>
          </a:p>
        </p:txBody>
      </p:sp>
      <p:pic>
        <p:nvPicPr>
          <p:cNvPr id="5" name="Image 4" descr="DSC03905.JPG"/>
          <p:cNvPicPr>
            <a:picLocks noChangeAspect="1"/>
          </p:cNvPicPr>
          <p:nvPr/>
        </p:nvPicPr>
        <p:blipFill>
          <a:blip r:embed="rId5" cstate="print"/>
          <a:stretch>
            <a:fillRect/>
          </a:stretch>
        </p:blipFill>
        <p:spPr>
          <a:xfrm>
            <a:off x="27057101" y="4716687"/>
            <a:ext cx="2520280" cy="3360373"/>
          </a:xfrm>
          <a:prstGeom prst="rect">
            <a:avLst/>
          </a:prstGeom>
        </p:spPr>
      </p:pic>
      <p:sp>
        <p:nvSpPr>
          <p:cNvPr id="8" name="Sous-titre 2"/>
          <p:cNvSpPr txBox="1">
            <a:spLocks/>
          </p:cNvSpPr>
          <p:nvPr/>
        </p:nvSpPr>
        <p:spPr>
          <a:xfrm>
            <a:off x="2070325" y="8605119"/>
            <a:ext cx="12601400" cy="7128792"/>
          </a:xfrm>
          <a:prstGeom prst="rect">
            <a:avLst/>
          </a:prstGeom>
          <a:solidFill>
            <a:schemeClr val="tx2">
              <a:lumMod val="20000"/>
              <a:lumOff val="80000"/>
            </a:schemeClr>
          </a:solidFill>
        </p:spPr>
        <p:txBody>
          <a:bodyPr vert="horz" lIns="421557" tIns="210778" rIns="421557" bIns="210778" rtlCol="0">
            <a:normAutofit fontScale="70000" lnSpcReduction="20000"/>
          </a:bodyPr>
          <a:lstStyle/>
          <a:p>
            <a:pPr marL="0" marR="0" lvl="0" indent="0" algn="l" defTabSz="4215567" rtl="0" eaLnBrk="1" fontAlgn="auto" latinLnBrk="0" hangingPunct="1">
              <a:lnSpc>
                <a:spcPct val="100000"/>
              </a:lnSpc>
              <a:spcBef>
                <a:spcPct val="20000"/>
              </a:spcBef>
              <a:spcAft>
                <a:spcPts val="0"/>
              </a:spcAft>
              <a:buClrTx/>
              <a:buSzTx/>
              <a:buFont typeface="Arial" pitchFamily="34" charset="0"/>
              <a:buNone/>
              <a:tabLst/>
              <a:defRPr/>
            </a:pPr>
            <a:r>
              <a:rPr kumimoji="0" lang="fr-CH" sz="3500" b="1" i="0" u="none" strike="noStrike" kern="1200" cap="none" spc="0" normalizeH="0" baseline="0" noProof="0" dirty="0" smtClean="0">
                <a:ln>
                  <a:noFill/>
                </a:ln>
                <a:solidFill>
                  <a:schemeClr val="tx1"/>
                </a:solidFill>
                <a:effectLst/>
                <a:uLnTx/>
                <a:uFillTx/>
                <a:latin typeface="+mn-lt"/>
                <a:ea typeface="+mn-ea"/>
                <a:cs typeface="+mn-cs"/>
              </a:rPr>
              <a:t>Exposé du problème: </a:t>
            </a:r>
          </a:p>
          <a:p>
            <a:pPr marL="0" marR="0" lvl="0" indent="0" algn="just" defTabSz="4215567" rtl="0" eaLnBrk="1" fontAlgn="auto" latinLnBrk="0" hangingPunct="1">
              <a:lnSpc>
                <a:spcPct val="100000"/>
              </a:lnSpc>
              <a:spcBef>
                <a:spcPct val="20000"/>
              </a:spcBef>
              <a:spcAft>
                <a:spcPts val="0"/>
              </a:spcAft>
              <a:buClrTx/>
              <a:buSzTx/>
              <a:buFont typeface="Arial" pitchFamily="34" charset="0"/>
              <a:buNone/>
              <a:tabLst/>
              <a:defRPr/>
            </a:pPr>
            <a:r>
              <a:rPr lang="fr-CH" sz="3500" dirty="0" smtClean="0"/>
              <a:t>Depuis le début des années 1990, un</a:t>
            </a:r>
            <a:r>
              <a:rPr kumimoji="0" lang="fr-CH" sz="3500" b="0" i="0" u="none" strike="noStrike" kern="1200" cap="none" spc="0" normalizeH="0" baseline="0" noProof="0" dirty="0" smtClean="0">
                <a:ln>
                  <a:noFill/>
                </a:ln>
                <a:solidFill>
                  <a:schemeClr val="tx1"/>
                </a:solidFill>
                <a:effectLst/>
                <a:uLnTx/>
                <a:uFillTx/>
                <a:latin typeface="+mn-lt"/>
                <a:ea typeface="+mn-ea"/>
                <a:cs typeface="+mn-cs"/>
              </a:rPr>
              <a:t> groupe d’apiculteurs bio</a:t>
            </a:r>
            <a:r>
              <a:rPr lang="fr-CH" sz="3500" dirty="0" smtClean="0"/>
              <a:t>, emmenés par Dee </a:t>
            </a:r>
            <a:r>
              <a:rPr lang="fr-CH" sz="3500" dirty="0" err="1" smtClean="0"/>
              <a:t>Lusby</a:t>
            </a:r>
            <a:r>
              <a:rPr lang="fr-CH" sz="3500" dirty="0" smtClean="0"/>
              <a:t> (Arizona, USA), ne pratiquent aucun traitement contre Varroa. Ils prétendent que de petites cellules ont un effet négatif sur le développement des Varroa, provoquant en particulier une amélioration de la thermorégulation du nid à couvain et un accroissement des populations d’abeilles. Ces conditions sont censées améliorées le comportement hygiénique des abeilles (VSH), en particulier la détection des cellules operculées infestées par Varroa et l’élimination des nymphes en métamorphose.</a:t>
            </a:r>
          </a:p>
          <a:p>
            <a:pPr marL="0" marR="0" lvl="0" indent="0" algn="just" defTabSz="4215567" rtl="0" eaLnBrk="1" fontAlgn="auto" latinLnBrk="0" hangingPunct="1">
              <a:lnSpc>
                <a:spcPct val="100000"/>
              </a:lnSpc>
              <a:spcBef>
                <a:spcPct val="20000"/>
              </a:spcBef>
              <a:spcAft>
                <a:spcPts val="0"/>
              </a:spcAft>
              <a:buClrTx/>
              <a:buSzTx/>
              <a:buFont typeface="Arial" pitchFamily="34" charset="0"/>
              <a:buNone/>
              <a:tabLst/>
              <a:defRPr/>
            </a:pPr>
            <a:r>
              <a:rPr lang="fr-CH" sz="3500" dirty="0" smtClean="0"/>
              <a:t>Ils prétendent en particulier:</a:t>
            </a:r>
          </a:p>
          <a:p>
            <a:pPr marL="742950" marR="0" lvl="0" indent="-742950" algn="just" defTabSz="4215567" rtl="0" eaLnBrk="1" fontAlgn="auto" latinLnBrk="0" hangingPunct="1">
              <a:lnSpc>
                <a:spcPct val="100000"/>
              </a:lnSpc>
              <a:spcBef>
                <a:spcPct val="20000"/>
              </a:spcBef>
              <a:spcAft>
                <a:spcPts val="0"/>
              </a:spcAft>
              <a:buClrTx/>
              <a:buSzTx/>
              <a:buFont typeface="Arial" pitchFamily="34" charset="0"/>
              <a:buAutoNum type="alphaLcParenR"/>
              <a:tabLst/>
              <a:defRPr/>
            </a:pPr>
            <a:r>
              <a:rPr lang="fr-CH" sz="3500" dirty="0" smtClean="0"/>
              <a:t>que la dimension des cellules était plus petite avant l’introduction des cires gaufrées</a:t>
            </a:r>
          </a:p>
          <a:p>
            <a:pPr marL="742950" marR="0" lvl="0" indent="-742950" algn="just" defTabSz="4215567" rtl="0" eaLnBrk="1" fontAlgn="auto" latinLnBrk="0" hangingPunct="1">
              <a:lnSpc>
                <a:spcPct val="100000"/>
              </a:lnSpc>
              <a:spcBef>
                <a:spcPct val="20000"/>
              </a:spcBef>
              <a:spcAft>
                <a:spcPts val="0"/>
              </a:spcAft>
              <a:buClrTx/>
              <a:buSzTx/>
              <a:buFont typeface="Arial" pitchFamily="34" charset="0"/>
              <a:buAutoNum type="alphaLcParenR"/>
              <a:tabLst/>
              <a:defRPr/>
            </a:pPr>
            <a:r>
              <a:rPr lang="fr-CH" sz="3500" dirty="0" smtClean="0"/>
              <a:t>qu’une erreur « fatale » est apparue au début du 20</a:t>
            </a:r>
            <a:r>
              <a:rPr lang="fr-CH" sz="3500" baseline="30000" dirty="0" smtClean="0"/>
              <a:t>ème</a:t>
            </a:r>
            <a:r>
              <a:rPr lang="fr-CH" sz="3500" dirty="0" smtClean="0"/>
              <a:t> siècle dans les méthodes d’estimation de la densité de cellules, lorsque la méthode traditionnelle, dite du « rhombe » ou losange a été remplacées par l’approche du « carré ».</a:t>
            </a:r>
          </a:p>
          <a:p>
            <a:pPr marR="0" lvl="0" algn="just" defTabSz="4215567" rtl="0" eaLnBrk="1" fontAlgn="auto" latinLnBrk="0" hangingPunct="1">
              <a:lnSpc>
                <a:spcPct val="100000"/>
              </a:lnSpc>
              <a:spcBef>
                <a:spcPct val="20000"/>
              </a:spcBef>
              <a:spcAft>
                <a:spcPts val="0"/>
              </a:spcAft>
              <a:buClrTx/>
              <a:buSzTx/>
              <a:tabLst/>
              <a:defRPr/>
            </a:pPr>
            <a:r>
              <a:rPr lang="fr-CH" sz="3500" b="1" dirty="0" smtClean="0"/>
              <a:t>En conséquence</a:t>
            </a:r>
            <a:r>
              <a:rPr lang="fr-CH" sz="3500" dirty="0" smtClean="0"/>
              <a:t>, ils préconisent un programme de « rétrogression » ou un retour à une taille de cellule dite plus </a:t>
            </a:r>
            <a:r>
              <a:rPr lang="fr-CH" sz="3500" b="1" dirty="0" smtClean="0"/>
              <a:t>« naturelle »,  </a:t>
            </a:r>
            <a:r>
              <a:rPr lang="fr-CH" sz="3500" dirty="0" smtClean="0"/>
              <a:t>soit un diamètre de 4,9 mm au lieu des 5,4 mm généralement appliquées par la plupart des producteurs de cire gaufrée. Leur influence a été suffisamment importante pour inciter:</a:t>
            </a:r>
          </a:p>
          <a:p>
            <a:pPr marL="742950" marR="0" lvl="0" indent="-742950" algn="just" defTabSz="4215567" rtl="0" eaLnBrk="1" fontAlgn="auto" latinLnBrk="0" hangingPunct="1">
              <a:lnSpc>
                <a:spcPct val="100000"/>
              </a:lnSpc>
              <a:spcBef>
                <a:spcPct val="20000"/>
              </a:spcBef>
              <a:spcAft>
                <a:spcPts val="0"/>
              </a:spcAft>
              <a:buClrTx/>
              <a:buSzTx/>
              <a:buAutoNum type="alphaLcParenR"/>
              <a:tabLst/>
              <a:defRPr/>
            </a:pPr>
            <a:r>
              <a:rPr lang="fr-CH" sz="3500" dirty="0" smtClean="0"/>
              <a:t>les chercheurs à entreprendre des études pour tester cette théorie</a:t>
            </a:r>
          </a:p>
          <a:p>
            <a:pPr marL="742950" marR="0" lvl="0" indent="-742950" algn="just" defTabSz="4215567" rtl="0" eaLnBrk="1" fontAlgn="auto" latinLnBrk="0" hangingPunct="1">
              <a:lnSpc>
                <a:spcPct val="100000"/>
              </a:lnSpc>
              <a:spcBef>
                <a:spcPct val="20000"/>
              </a:spcBef>
              <a:spcAft>
                <a:spcPts val="0"/>
              </a:spcAft>
              <a:buClrTx/>
              <a:buSzTx/>
              <a:buAutoNum type="alphaLcParenR"/>
              <a:tabLst/>
              <a:defRPr/>
            </a:pPr>
            <a:r>
              <a:rPr lang="fr-CH" sz="3500" dirty="0" smtClean="0"/>
              <a:t>les producteurs de cire gaufrée et de cadres artificiels à proposer une nouvelle gamme de produits en 4,9 mm.</a:t>
            </a:r>
          </a:p>
        </p:txBody>
      </p:sp>
      <p:sp>
        <p:nvSpPr>
          <p:cNvPr id="9" name="Sous-titre 2"/>
          <p:cNvSpPr txBox="1">
            <a:spLocks/>
          </p:cNvSpPr>
          <p:nvPr/>
        </p:nvSpPr>
        <p:spPr>
          <a:xfrm>
            <a:off x="2070325" y="15877927"/>
            <a:ext cx="12601400" cy="3672408"/>
          </a:xfrm>
          <a:prstGeom prst="rect">
            <a:avLst/>
          </a:prstGeom>
          <a:solidFill>
            <a:schemeClr val="bg2">
              <a:lumMod val="75000"/>
            </a:schemeClr>
          </a:solidFill>
        </p:spPr>
        <p:txBody>
          <a:bodyPr vert="horz" lIns="421557" tIns="210778" rIns="421557" bIns="210778" rtlCol="0">
            <a:normAutofit fontScale="77500" lnSpcReduction="20000"/>
          </a:bodyPr>
          <a:lstStyle/>
          <a:p>
            <a:pPr marL="0" marR="0" lvl="0" indent="0" algn="just" defTabSz="4215567" rtl="0" eaLnBrk="1" fontAlgn="auto" latinLnBrk="0" hangingPunct="1">
              <a:lnSpc>
                <a:spcPct val="100000"/>
              </a:lnSpc>
              <a:spcBef>
                <a:spcPct val="20000"/>
              </a:spcBef>
              <a:spcAft>
                <a:spcPts val="0"/>
              </a:spcAft>
              <a:buClrTx/>
              <a:buSzTx/>
              <a:buFont typeface="Arial" pitchFamily="34" charset="0"/>
              <a:buNone/>
              <a:tabLst/>
              <a:defRPr/>
            </a:pPr>
            <a:r>
              <a:rPr lang="fr-CH" sz="3500" b="1" dirty="0" smtClean="0"/>
              <a:t>Peu d’évidence scientifique: </a:t>
            </a:r>
            <a:r>
              <a:rPr lang="fr-CH" sz="3500" dirty="0" smtClean="0"/>
              <a:t>Non seulement a plupart des</a:t>
            </a:r>
            <a:r>
              <a:rPr kumimoji="0" lang="fr-CH" sz="3500" i="0" u="none" strike="noStrike" kern="1200" cap="none" spc="0" normalizeH="0" baseline="0" noProof="0" dirty="0" smtClean="0">
                <a:ln>
                  <a:noFill/>
                </a:ln>
                <a:solidFill>
                  <a:schemeClr val="tx1"/>
                </a:solidFill>
                <a:effectLst/>
                <a:uLnTx/>
                <a:uFillTx/>
                <a:latin typeface="+mn-lt"/>
                <a:ea typeface="+mn-ea"/>
                <a:cs typeface="+mn-cs"/>
              </a:rPr>
              <a:t> études scientifiques ne permettent pas de</a:t>
            </a:r>
            <a:r>
              <a:rPr kumimoji="0" lang="fr-CH" sz="3500" i="0" u="none" strike="noStrike" kern="1200" cap="none" spc="0" normalizeH="0" noProof="0" dirty="0" smtClean="0">
                <a:ln>
                  <a:noFill/>
                </a:ln>
                <a:solidFill>
                  <a:schemeClr val="tx1"/>
                </a:solidFill>
                <a:effectLst/>
                <a:uLnTx/>
                <a:uFillTx/>
                <a:latin typeface="+mn-lt"/>
                <a:ea typeface="+mn-ea"/>
                <a:cs typeface="+mn-cs"/>
              </a:rPr>
              <a:t> mettre en évidence d’effet marqué de la dimension des cellules sur le niveau d’infestation des colonies d’abeilles par Varroa (</a:t>
            </a:r>
            <a:r>
              <a:rPr lang="fr-CH" sz="3500" dirty="0" smtClean="0"/>
              <a:t>r</a:t>
            </a:r>
            <a:r>
              <a:rPr kumimoji="0" lang="fr-CH" sz="3500" i="0" u="none" strike="noStrike" kern="1200" cap="none" spc="0" normalizeH="0" noProof="0" dirty="0" err="1" smtClean="0">
                <a:ln>
                  <a:noFill/>
                </a:ln>
                <a:solidFill>
                  <a:schemeClr val="tx1"/>
                </a:solidFill>
                <a:effectLst/>
                <a:uLnTx/>
                <a:uFillTx/>
                <a:latin typeface="+mn-lt"/>
                <a:ea typeface="+mn-ea"/>
                <a:cs typeface="+mn-cs"/>
              </a:rPr>
              <a:t>evue</a:t>
            </a:r>
            <a:r>
              <a:rPr kumimoji="0" lang="fr-CH" sz="3500" i="0" u="none" strike="noStrike" kern="1200" cap="none" spc="0" normalizeH="0" noProof="0" dirty="0" smtClean="0">
                <a:ln>
                  <a:noFill/>
                </a:ln>
                <a:solidFill>
                  <a:schemeClr val="tx1"/>
                </a:solidFill>
                <a:effectLst/>
                <a:uLnTx/>
                <a:uFillTx/>
                <a:latin typeface="+mn-lt"/>
                <a:ea typeface="+mn-ea"/>
                <a:cs typeface="+mn-cs"/>
              </a:rPr>
              <a:t> par D. Heaf, 2011), mais les faits démontrent que cette théories repose sur plusieurs</a:t>
            </a:r>
          </a:p>
          <a:p>
            <a:pPr marL="0" marR="0" lvl="0" indent="0" algn="just" defTabSz="4215567" rtl="0" eaLnBrk="1" fontAlgn="auto" latinLnBrk="0" hangingPunct="1">
              <a:lnSpc>
                <a:spcPct val="100000"/>
              </a:lnSpc>
              <a:spcBef>
                <a:spcPct val="20000"/>
              </a:spcBef>
              <a:spcAft>
                <a:spcPts val="0"/>
              </a:spcAft>
              <a:buClrTx/>
              <a:buSzTx/>
              <a:buFont typeface="Arial" pitchFamily="34" charset="0"/>
              <a:buNone/>
              <a:tabLst/>
              <a:defRPr/>
            </a:pPr>
            <a:r>
              <a:rPr kumimoji="0" lang="fr-CH" sz="3500" b="1" i="0" u="none" strike="noStrike" kern="1200" cap="none" spc="0" normalizeH="0" noProof="0" dirty="0" smtClean="0">
                <a:ln>
                  <a:noFill/>
                </a:ln>
                <a:solidFill>
                  <a:schemeClr val="tx1"/>
                </a:solidFill>
                <a:effectLst/>
                <a:uLnTx/>
                <a:uFillTx/>
                <a:latin typeface="+mn-lt"/>
                <a:ea typeface="+mn-ea"/>
                <a:cs typeface="+mn-cs"/>
              </a:rPr>
              <a:t>affirmations erronées:</a:t>
            </a:r>
          </a:p>
          <a:p>
            <a:pPr marL="514350" marR="0" lvl="0" indent="-514350" algn="just" defTabSz="4215567" rtl="0" eaLnBrk="1" fontAlgn="auto" latinLnBrk="0" hangingPunct="1">
              <a:lnSpc>
                <a:spcPct val="100000"/>
              </a:lnSpc>
              <a:spcBef>
                <a:spcPct val="20000"/>
              </a:spcBef>
              <a:spcAft>
                <a:spcPts val="0"/>
              </a:spcAft>
              <a:buClrTx/>
              <a:buSzTx/>
              <a:buFont typeface="Arial" pitchFamily="34" charset="0"/>
              <a:buAutoNum type="alphaLcParenR"/>
              <a:tabLst/>
              <a:defRPr/>
            </a:pPr>
            <a:r>
              <a:rPr lang="fr-CH" sz="3500" dirty="0" smtClean="0"/>
              <a:t>l</a:t>
            </a:r>
            <a:r>
              <a:rPr lang="fr-CH" sz="3500" baseline="0" dirty="0" smtClean="0"/>
              <a:t>a</a:t>
            </a:r>
            <a:r>
              <a:rPr lang="fr-CH" sz="3500" dirty="0" smtClean="0"/>
              <a:t> dimension naturelle des cellules était de 5,2 à 5,4 mm durant les 17</a:t>
            </a:r>
            <a:r>
              <a:rPr lang="fr-CH" sz="3500" baseline="30000" dirty="0" smtClean="0"/>
              <a:t>ème</a:t>
            </a:r>
            <a:r>
              <a:rPr lang="fr-CH" sz="3500" dirty="0" smtClean="0"/>
              <a:t>, 18</a:t>
            </a:r>
            <a:r>
              <a:rPr lang="fr-CH" sz="3500" baseline="30000" dirty="0" smtClean="0"/>
              <a:t>ème</a:t>
            </a:r>
            <a:r>
              <a:rPr lang="fr-CH" sz="3500" dirty="0" smtClean="0"/>
              <a:t> et 19</a:t>
            </a:r>
            <a:r>
              <a:rPr lang="fr-CH" sz="3500" baseline="30000" dirty="0" smtClean="0"/>
              <a:t>ème</a:t>
            </a:r>
            <a:r>
              <a:rPr lang="fr-CH" sz="3500" dirty="0" smtClean="0"/>
              <a:t>  (revue par E. Zeissloff et D. Heaf, Tableau 1)</a:t>
            </a:r>
          </a:p>
          <a:p>
            <a:pPr marL="514350" lvl="0" indent="-514350" algn="just">
              <a:spcBef>
                <a:spcPct val="20000"/>
              </a:spcBef>
              <a:buFont typeface="Arial" pitchFamily="34" charset="0"/>
              <a:buAutoNum type="alphaLcParenR"/>
            </a:pPr>
            <a:r>
              <a:rPr lang="fr-CH" sz="3500" dirty="0" smtClean="0"/>
              <a:t>Aucun des auteurs des 17</a:t>
            </a:r>
            <a:r>
              <a:rPr lang="fr-CH" sz="3500" baseline="30000" dirty="0" smtClean="0"/>
              <a:t>ème</a:t>
            </a:r>
            <a:r>
              <a:rPr lang="fr-CH" sz="3500" dirty="0" smtClean="0"/>
              <a:t>, 18</a:t>
            </a:r>
            <a:r>
              <a:rPr lang="fr-CH" sz="3500" baseline="30000" dirty="0" smtClean="0"/>
              <a:t>ème</a:t>
            </a:r>
            <a:r>
              <a:rPr lang="fr-CH" sz="3500" dirty="0" smtClean="0"/>
              <a:t> et 19</a:t>
            </a:r>
            <a:r>
              <a:rPr lang="fr-CH" sz="3500" baseline="30000" dirty="0" smtClean="0"/>
              <a:t>ème</a:t>
            </a:r>
            <a:r>
              <a:rPr lang="fr-CH" sz="3500" dirty="0" smtClean="0"/>
              <a:t> n’a utilisé la méthode dite du « rhombe » ou losange pour estimer la densité des cellules</a:t>
            </a:r>
            <a:endParaRPr kumimoji="0" lang="fr-CH" sz="35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Sous-titre 2"/>
          <p:cNvSpPr txBox="1">
            <a:spLocks/>
          </p:cNvSpPr>
          <p:nvPr/>
        </p:nvSpPr>
        <p:spPr>
          <a:xfrm>
            <a:off x="2142333" y="19982383"/>
            <a:ext cx="12457384" cy="4752528"/>
          </a:xfrm>
          <a:prstGeom prst="rect">
            <a:avLst/>
          </a:prstGeom>
          <a:solidFill>
            <a:schemeClr val="tx2">
              <a:lumMod val="20000"/>
              <a:lumOff val="80000"/>
            </a:schemeClr>
          </a:solidFill>
          <a:ln>
            <a:solidFill>
              <a:schemeClr val="tx2">
                <a:lumMod val="20000"/>
                <a:lumOff val="80000"/>
              </a:schemeClr>
            </a:solidFill>
          </a:ln>
        </p:spPr>
        <p:txBody>
          <a:bodyPr vert="horz" lIns="421557" tIns="210778" rIns="421557" bIns="210778" rtlCol="0">
            <a:normAutofit fontScale="70000" lnSpcReduction="20000"/>
          </a:bodyPr>
          <a:lstStyle/>
          <a:p>
            <a:pPr marL="0" marR="0" lvl="0" indent="0" algn="just" defTabSz="4215567" rtl="0" eaLnBrk="1" fontAlgn="auto" latinLnBrk="0" hangingPunct="1">
              <a:lnSpc>
                <a:spcPct val="100000"/>
              </a:lnSpc>
              <a:spcBef>
                <a:spcPct val="20000"/>
              </a:spcBef>
              <a:spcAft>
                <a:spcPts val="0"/>
              </a:spcAft>
              <a:buClrTx/>
              <a:buSzTx/>
              <a:buFont typeface="Arial" pitchFamily="34" charset="0"/>
              <a:buNone/>
              <a:tabLst/>
              <a:defRPr/>
            </a:pPr>
            <a:r>
              <a:rPr lang="fr-CH" sz="3500" b="1" dirty="0" smtClean="0"/>
              <a:t>Erreur fatale et distorsion des faits historiques: </a:t>
            </a:r>
          </a:p>
          <a:p>
            <a:pPr lvl="0" algn="just">
              <a:spcBef>
                <a:spcPct val="20000"/>
              </a:spcBef>
            </a:pPr>
            <a:r>
              <a:rPr lang="fr-CH" sz="3500" dirty="0" smtClean="0"/>
              <a:t>Puisque la méthode dite du « rhombe » ou losange n’a jamais été utilisée, les auteurs du débuts du 20</a:t>
            </a:r>
            <a:r>
              <a:rPr lang="fr-CH" sz="3500" baseline="30000" dirty="0" smtClean="0"/>
              <a:t>ème</a:t>
            </a:r>
            <a:r>
              <a:rPr lang="fr-CH" sz="3500" dirty="0" smtClean="0"/>
              <a:t> siècle ne peuvent donc être accusés d’avoir commis une « erreur fatale » , encore moins de l’avoir camouflée comme on le leur reproche.</a:t>
            </a:r>
          </a:p>
          <a:p>
            <a:pPr lvl="0" algn="just">
              <a:spcBef>
                <a:spcPct val="20000"/>
              </a:spcBef>
            </a:pPr>
            <a:r>
              <a:rPr lang="fr-CH" sz="3500" b="1" dirty="0" smtClean="0"/>
              <a:t>L’erreur de Dee </a:t>
            </a:r>
            <a:r>
              <a:rPr lang="fr-CH" sz="3500" b="1" dirty="0" err="1" smtClean="0"/>
              <a:t>Lusby</a:t>
            </a:r>
            <a:r>
              <a:rPr lang="fr-CH" sz="3500" b="1" dirty="0" smtClean="0"/>
              <a:t>:</a:t>
            </a:r>
          </a:p>
          <a:p>
            <a:pPr lvl="0" algn="just">
              <a:spcBef>
                <a:spcPct val="20000"/>
              </a:spcBef>
            </a:pPr>
            <a:r>
              <a:rPr lang="fr-CH" sz="3500" dirty="0" smtClean="0"/>
              <a:t>L’analyse des écrits de D. </a:t>
            </a:r>
            <a:r>
              <a:rPr lang="fr-CH" sz="3500" dirty="0" err="1" smtClean="0"/>
              <a:t>Lusby</a:t>
            </a:r>
            <a:r>
              <a:rPr lang="fr-CH" sz="3500" dirty="0" smtClean="0"/>
              <a:t> démontre que c’est bien elle qui a commis une erreur, en considérant qu’un « rhombe » ou losange de base 1dm a la même surface, soit 1 dm</a:t>
            </a:r>
            <a:r>
              <a:rPr lang="fr-CH" sz="3500" baseline="30000" dirty="0" smtClean="0"/>
              <a:t>2</a:t>
            </a:r>
            <a:r>
              <a:rPr lang="fr-CH" sz="3500" dirty="0" smtClean="0"/>
              <a:t>, qu’un carré de bases1dm. En fait un losange de base 1 dm n’a une surface que de 0.866dm</a:t>
            </a:r>
            <a:r>
              <a:rPr lang="fr-CH" sz="3500" baseline="30000" dirty="0" smtClean="0"/>
              <a:t>2, </a:t>
            </a:r>
            <a:r>
              <a:rPr lang="fr-CH" sz="3500" dirty="0" smtClean="0"/>
              <a:t>soit ca 13,4 % de moins qu’un carré. </a:t>
            </a:r>
          </a:p>
          <a:p>
            <a:pPr lvl="0" algn="just">
              <a:spcBef>
                <a:spcPct val="20000"/>
              </a:spcBef>
            </a:pPr>
            <a:r>
              <a:rPr lang="fr-CH" sz="3500" dirty="0" smtClean="0"/>
              <a:t>Sur cette base, D. </a:t>
            </a:r>
            <a:r>
              <a:rPr lang="fr-CH" sz="3500" dirty="0" err="1" smtClean="0"/>
              <a:t>Lusby</a:t>
            </a:r>
            <a:r>
              <a:rPr lang="fr-CH" sz="3500" dirty="0" smtClean="0"/>
              <a:t> a recalculé de manière erronée à la baisse (de ca 13,4%) toutes les densités et dimensions des cellules publiées par la plupart des illustres auteurs de l’époque des lumières (Swammerdam, </a:t>
            </a:r>
            <a:r>
              <a:rPr lang="fr-CH" sz="3500" dirty="0" err="1" smtClean="0"/>
              <a:t>Maraldi</a:t>
            </a:r>
            <a:r>
              <a:rPr lang="fr-CH" sz="3500" dirty="0" smtClean="0"/>
              <a:t>, Réaumur, etc.).</a:t>
            </a:r>
          </a:p>
        </p:txBody>
      </p:sp>
      <p:grpSp>
        <p:nvGrpSpPr>
          <p:cNvPr id="14" name="Groupe 13"/>
          <p:cNvGrpSpPr/>
          <p:nvPr/>
        </p:nvGrpSpPr>
        <p:grpSpPr>
          <a:xfrm>
            <a:off x="1998317" y="25527000"/>
            <a:ext cx="6912768" cy="6984776"/>
            <a:chOff x="2138583" y="26248024"/>
            <a:chExt cx="7272808" cy="10413798"/>
          </a:xfrm>
        </p:grpSpPr>
        <p:pic>
          <p:nvPicPr>
            <p:cNvPr id="11" name="Picture 1" descr="Umrechnungstabelle Zellenmaß"/>
            <p:cNvPicPr>
              <a:picLocks noChangeAspect="1" noChangeArrowheads="1"/>
            </p:cNvPicPr>
            <p:nvPr/>
          </p:nvPicPr>
          <p:blipFill>
            <a:blip r:embed="rId6" cstate="print"/>
            <a:srcRect/>
            <a:stretch>
              <a:fillRect/>
            </a:stretch>
          </p:blipFill>
          <p:spPr bwMode="auto">
            <a:xfrm>
              <a:off x="2214341" y="27589469"/>
              <a:ext cx="5757640" cy="9072353"/>
            </a:xfrm>
            <a:prstGeom prst="rect">
              <a:avLst/>
            </a:prstGeom>
            <a:noFill/>
          </p:spPr>
        </p:pic>
        <p:sp>
          <p:nvSpPr>
            <p:cNvPr id="13" name="ZoneTexte 12"/>
            <p:cNvSpPr txBox="1"/>
            <p:nvPr/>
          </p:nvSpPr>
          <p:spPr>
            <a:xfrm>
              <a:off x="2138583" y="26248024"/>
              <a:ext cx="7272808" cy="1238957"/>
            </a:xfrm>
            <a:prstGeom prst="rect">
              <a:avLst/>
            </a:prstGeom>
            <a:noFill/>
          </p:spPr>
          <p:txBody>
            <a:bodyPr wrap="square" rtlCol="0">
              <a:spAutoFit/>
            </a:bodyPr>
            <a:lstStyle/>
            <a:p>
              <a:pPr algn="ctr"/>
              <a:r>
                <a:rPr lang="fr-CH" sz="2400" b="1" dirty="0" smtClean="0"/>
                <a:t>Tableau des données incorrectement </a:t>
              </a:r>
            </a:p>
            <a:p>
              <a:pPr algn="ctr"/>
              <a:r>
                <a:rPr lang="fr-CH" sz="2400" b="1" dirty="0" smtClean="0"/>
                <a:t> transformées par D. </a:t>
              </a:r>
              <a:r>
                <a:rPr lang="fr-CH" sz="2400" b="1" dirty="0" err="1" smtClean="0"/>
                <a:t>Lusby</a:t>
              </a:r>
              <a:endParaRPr lang="fr-CH" sz="2400" b="1" dirty="0"/>
            </a:p>
          </p:txBody>
        </p:sp>
      </p:grpSp>
      <p:grpSp>
        <p:nvGrpSpPr>
          <p:cNvPr id="18" name="Groupe 17"/>
          <p:cNvGrpSpPr/>
          <p:nvPr/>
        </p:nvGrpSpPr>
        <p:grpSpPr>
          <a:xfrm>
            <a:off x="2070325" y="32727799"/>
            <a:ext cx="12745416" cy="7992888"/>
            <a:chOff x="16039877" y="26463103"/>
            <a:chExt cx="14113568" cy="8933828"/>
          </a:xfrm>
        </p:grpSpPr>
        <p:pic>
          <p:nvPicPr>
            <p:cNvPr id="1027" name="Picture 3"/>
            <p:cNvPicPr>
              <a:picLocks noChangeAspect="1" noChangeArrowheads="1"/>
            </p:cNvPicPr>
            <p:nvPr/>
          </p:nvPicPr>
          <p:blipFill>
            <a:blip r:embed="rId7" cstate="print"/>
            <a:srcRect/>
            <a:stretch>
              <a:fillRect/>
            </a:stretch>
          </p:blipFill>
          <p:spPr bwMode="auto">
            <a:xfrm>
              <a:off x="16111885" y="27183183"/>
              <a:ext cx="14041560" cy="8213748"/>
            </a:xfrm>
            <a:prstGeom prst="rect">
              <a:avLst/>
            </a:prstGeom>
            <a:noFill/>
            <a:ln w="9525">
              <a:noFill/>
              <a:miter lim="800000"/>
              <a:headEnd/>
              <a:tailEnd/>
            </a:ln>
          </p:spPr>
        </p:pic>
        <p:sp>
          <p:nvSpPr>
            <p:cNvPr id="17" name="ZoneTexte 16"/>
            <p:cNvSpPr txBox="1"/>
            <p:nvPr/>
          </p:nvSpPr>
          <p:spPr>
            <a:xfrm>
              <a:off x="16039877" y="26463103"/>
              <a:ext cx="13294217" cy="584775"/>
            </a:xfrm>
            <a:prstGeom prst="rect">
              <a:avLst/>
            </a:prstGeom>
            <a:noFill/>
          </p:spPr>
          <p:txBody>
            <a:bodyPr wrap="none" rtlCol="0">
              <a:spAutoFit/>
            </a:bodyPr>
            <a:lstStyle/>
            <a:p>
              <a:r>
                <a:rPr lang="fr-CH" sz="2800" b="1" dirty="0" smtClean="0"/>
                <a:t>Comparaison des données historiques telles que reportées par divers auteurs</a:t>
              </a:r>
              <a:endParaRPr lang="fr-CH" sz="2800" b="1" dirty="0"/>
            </a:p>
          </p:txBody>
        </p:sp>
      </p:grpSp>
      <p:grpSp>
        <p:nvGrpSpPr>
          <p:cNvPr id="24" name="Groupe 23"/>
          <p:cNvGrpSpPr/>
          <p:nvPr/>
        </p:nvGrpSpPr>
        <p:grpSpPr>
          <a:xfrm>
            <a:off x="23816741" y="9325199"/>
            <a:ext cx="6624736" cy="2836580"/>
            <a:chOff x="20000316" y="16551921"/>
            <a:chExt cx="5616625" cy="2188508"/>
          </a:xfrm>
        </p:grpSpPr>
        <p:pic>
          <p:nvPicPr>
            <p:cNvPr id="19" name="Image 18" descr="Dia. 2 - Counting a square decimeter for number of cells using square measurement."/>
            <p:cNvPicPr/>
            <p:nvPr/>
          </p:nvPicPr>
          <p:blipFill>
            <a:blip r:embed="rId8" cstate="print"/>
            <a:srcRect/>
            <a:stretch>
              <a:fillRect/>
            </a:stretch>
          </p:blipFill>
          <p:spPr bwMode="auto">
            <a:xfrm>
              <a:off x="20000316" y="16551921"/>
              <a:ext cx="2194773" cy="2140520"/>
            </a:xfrm>
            <a:prstGeom prst="rect">
              <a:avLst/>
            </a:prstGeom>
            <a:noFill/>
            <a:ln w="9525">
              <a:noFill/>
              <a:miter lim="800000"/>
              <a:headEnd/>
              <a:tailEnd/>
            </a:ln>
          </p:spPr>
        </p:pic>
        <p:pic>
          <p:nvPicPr>
            <p:cNvPr id="20" name="Image 19" descr="Dia. 3 - Counting a square decimeter for number of cells using rhombus measurement."/>
            <p:cNvPicPr/>
            <p:nvPr/>
          </p:nvPicPr>
          <p:blipFill>
            <a:blip r:embed="rId9" cstate="print"/>
            <a:srcRect/>
            <a:stretch>
              <a:fillRect/>
            </a:stretch>
          </p:blipFill>
          <p:spPr bwMode="auto">
            <a:xfrm>
              <a:off x="22448589" y="16742023"/>
              <a:ext cx="3168352" cy="1998406"/>
            </a:xfrm>
            <a:prstGeom prst="rect">
              <a:avLst/>
            </a:prstGeom>
            <a:noFill/>
            <a:ln w="9525">
              <a:noFill/>
              <a:miter lim="800000"/>
              <a:headEnd/>
              <a:tailEnd/>
            </a:ln>
          </p:spPr>
        </p:pic>
      </p:grpSp>
      <p:sp>
        <p:nvSpPr>
          <p:cNvPr id="21" name="ZoneTexte 20"/>
          <p:cNvSpPr txBox="1"/>
          <p:nvPr/>
        </p:nvSpPr>
        <p:spPr>
          <a:xfrm>
            <a:off x="15679837" y="9397207"/>
            <a:ext cx="7416824" cy="2923877"/>
          </a:xfrm>
          <a:prstGeom prst="rect">
            <a:avLst/>
          </a:prstGeom>
          <a:noFill/>
        </p:spPr>
        <p:txBody>
          <a:bodyPr wrap="square" rtlCol="0">
            <a:spAutoFit/>
          </a:bodyPr>
          <a:lstStyle/>
          <a:p>
            <a:r>
              <a:rPr lang="fr-CH" sz="2400" b="1" dirty="0" smtClean="0"/>
              <a:t>Comparaison des approches « carré » et losange</a:t>
            </a:r>
          </a:p>
          <a:p>
            <a:r>
              <a:rPr lang="fr-CH" sz="2000" dirty="0" smtClean="0"/>
              <a:t>(exemple tiré D. </a:t>
            </a:r>
            <a:r>
              <a:rPr lang="fr-CH" sz="2000" dirty="0" err="1" smtClean="0"/>
              <a:t>Lusby</a:t>
            </a:r>
            <a:r>
              <a:rPr lang="fr-CH" sz="2000" dirty="0" smtClean="0"/>
              <a:t> 1997) </a:t>
            </a:r>
          </a:p>
          <a:p>
            <a:r>
              <a:rPr lang="fr-CH" sz="2000" dirty="0" smtClean="0"/>
              <a:t>Le  carré contient 23 rangées de 20 cellules par rangée, soit 460 cellules/dm</a:t>
            </a:r>
            <a:r>
              <a:rPr lang="fr-CH" sz="2000" baseline="30000" dirty="0" smtClean="0"/>
              <a:t>2</a:t>
            </a:r>
            <a:r>
              <a:rPr lang="fr-CH" sz="2000" dirty="0" smtClean="0"/>
              <a:t>, ou une densité de 920 cellules/dm</a:t>
            </a:r>
            <a:r>
              <a:rPr lang="fr-CH" sz="2000" baseline="30000" dirty="0" smtClean="0"/>
              <a:t>2</a:t>
            </a:r>
            <a:r>
              <a:rPr lang="fr-CH" sz="2000" dirty="0" smtClean="0"/>
              <a:t> sur les deux côtés du rayon. En revanche, le losange contient 20 rangées de 20 cellules/rang, soit 400 cellules/0.866 dm</a:t>
            </a:r>
            <a:r>
              <a:rPr lang="fr-CH" sz="2000" baseline="30000" dirty="0" smtClean="0"/>
              <a:t>2</a:t>
            </a:r>
            <a:r>
              <a:rPr lang="fr-CH" sz="2000" dirty="0" smtClean="0"/>
              <a:t>, ou 800 cellules sur les deux côtés du rayon, soit 924 cellules/dm</a:t>
            </a:r>
            <a:r>
              <a:rPr lang="fr-CH" sz="2000" baseline="30000" dirty="0" smtClean="0"/>
              <a:t>2</a:t>
            </a:r>
            <a:r>
              <a:rPr lang="fr-CH" sz="2000" dirty="0" smtClean="0"/>
              <a:t>. Dee </a:t>
            </a:r>
            <a:r>
              <a:rPr lang="fr-CH" sz="2000" dirty="0" err="1" smtClean="0"/>
              <a:t>Lusby</a:t>
            </a:r>
            <a:r>
              <a:rPr lang="fr-CH" sz="2000" dirty="0" smtClean="0"/>
              <a:t> commet l’erreur de considérer que le carré et le losange correspondent à une surface de 1dm</a:t>
            </a:r>
            <a:r>
              <a:rPr lang="fr-CH" sz="2000" baseline="30000" dirty="0" smtClean="0"/>
              <a:t>2</a:t>
            </a:r>
            <a:r>
              <a:rPr lang="fr-CH" sz="2000" dirty="0" smtClean="0"/>
              <a:t>.</a:t>
            </a:r>
            <a:endParaRPr lang="fr-CH" sz="2000" dirty="0"/>
          </a:p>
        </p:txBody>
      </p:sp>
      <p:sp>
        <p:nvSpPr>
          <p:cNvPr id="22" name="ZoneTexte 21"/>
          <p:cNvSpPr txBox="1"/>
          <p:nvPr/>
        </p:nvSpPr>
        <p:spPr>
          <a:xfrm>
            <a:off x="25472925" y="30639567"/>
            <a:ext cx="6192688" cy="10279737"/>
          </a:xfrm>
          <a:prstGeom prst="rect">
            <a:avLst/>
          </a:prstGeom>
          <a:noFill/>
        </p:spPr>
        <p:txBody>
          <a:bodyPr wrap="square" rtlCol="0">
            <a:spAutoFit/>
          </a:bodyPr>
          <a:lstStyle/>
          <a:p>
            <a:r>
              <a:rPr lang="en-US" sz="1600" b="1" dirty="0" err="1" smtClean="0"/>
              <a:t>Références</a:t>
            </a:r>
            <a:endParaRPr lang="en-US" sz="1600" b="1" dirty="0" smtClean="0"/>
          </a:p>
          <a:p>
            <a:endParaRPr lang="fr-CH" sz="1600" b="1" dirty="0" smtClean="0"/>
          </a:p>
          <a:p>
            <a:r>
              <a:rPr lang="en-US" sz="1050" dirty="0" smtClean="0"/>
              <a:t>BAUDOUX, U (1933) The influence of cell size. </a:t>
            </a:r>
            <a:r>
              <a:rPr lang="fr-CH" sz="1050" i="1" dirty="0" smtClean="0"/>
              <a:t>The Bee World</a:t>
            </a:r>
            <a:r>
              <a:rPr lang="fr-CH" sz="1050" dirty="0" smtClean="0"/>
              <a:t>, Jan.: 37-41.</a:t>
            </a:r>
          </a:p>
          <a:p>
            <a:r>
              <a:rPr lang="fr-CH" sz="1050" dirty="0" smtClean="0"/>
              <a:t>CASTILLON de, (1781) in LHUILLIER M., Mémoire sur le minimum de cire des alvéoles des abeilles et en particulier sur un </a:t>
            </a:r>
            <a:r>
              <a:rPr lang="fr-CH" sz="1050" i="1" dirty="0" smtClean="0"/>
              <a:t>minimum </a:t>
            </a:r>
            <a:r>
              <a:rPr lang="fr-CH" sz="1050" i="1" dirty="0" err="1" smtClean="0"/>
              <a:t>minimorum</a:t>
            </a:r>
            <a:r>
              <a:rPr lang="fr-CH" sz="1050" dirty="0" smtClean="0"/>
              <a:t> relatif à cette matière. </a:t>
            </a:r>
            <a:r>
              <a:rPr lang="fr-CH" sz="1050" i="1" dirty="0" smtClean="0"/>
              <a:t>Nouveaux Mémoires de l’Académie Royale des Sciences et belles-lettres</a:t>
            </a:r>
            <a:r>
              <a:rPr lang="fr-CH" sz="1050" dirty="0" smtClean="0"/>
              <a:t>, Berlin, 277-300.</a:t>
            </a:r>
          </a:p>
          <a:p>
            <a:r>
              <a:rPr lang="en-US" sz="1050" cap="all" dirty="0" smtClean="0"/>
              <a:t>Cheshire, F R (1888) </a:t>
            </a:r>
            <a:r>
              <a:rPr lang="en-US" sz="1050" i="1" dirty="0" smtClean="0"/>
              <a:t>Bees and beekeeping; scientific and practical. Vol. II – Practical. The Bazaar Exchange and Mart Office,</a:t>
            </a:r>
            <a:r>
              <a:rPr lang="en-US" sz="1050" cap="all" dirty="0" smtClean="0"/>
              <a:t> </a:t>
            </a:r>
            <a:r>
              <a:rPr lang="en-US" sz="1050" dirty="0" smtClean="0"/>
              <a:t>London.</a:t>
            </a:r>
            <a:endParaRPr lang="fr-CH" sz="1050" dirty="0" smtClean="0"/>
          </a:p>
          <a:p>
            <a:r>
              <a:rPr lang="en-US" sz="1050" dirty="0" smtClean="0"/>
              <a:t>COOK , A J (1904) </a:t>
            </a:r>
            <a:r>
              <a:rPr lang="en-US" sz="1050" i="1" dirty="0" smtClean="0"/>
              <a:t>The bee-keeper's guide; or Manual of the apiary, </a:t>
            </a:r>
            <a:r>
              <a:rPr lang="en-US" sz="1050" dirty="0" smtClean="0"/>
              <a:t>18th ed. 543 pp.</a:t>
            </a:r>
            <a:endParaRPr lang="fr-CH" sz="1050" dirty="0" smtClean="0"/>
          </a:p>
          <a:p>
            <a:r>
              <a:rPr lang="en-US" sz="1050" cap="all" dirty="0" smtClean="0"/>
              <a:t>Cowan</a:t>
            </a:r>
            <a:r>
              <a:rPr lang="en-US" sz="1050" dirty="0" smtClean="0"/>
              <a:t>, T W (1890) </a:t>
            </a:r>
            <a:r>
              <a:rPr lang="en-US" sz="1050" i="1" dirty="0" smtClean="0"/>
              <a:t>The Honey Bee: Its natural history, anatomy, and physiology</a:t>
            </a:r>
            <a:r>
              <a:rPr lang="en-US" sz="1050" dirty="0" smtClean="0"/>
              <a:t>. London: </a:t>
            </a:r>
            <a:r>
              <a:rPr lang="en-US" sz="1050" dirty="0" err="1" smtClean="0"/>
              <a:t>Houlston</a:t>
            </a:r>
            <a:r>
              <a:rPr lang="en-US" sz="1050" dirty="0" smtClean="0"/>
              <a:t>, 220 pp.</a:t>
            </a:r>
            <a:endParaRPr lang="fr-CH" sz="1050" dirty="0" smtClean="0"/>
          </a:p>
          <a:p>
            <a:r>
              <a:rPr lang="en-US" sz="1050" dirty="0" smtClean="0"/>
              <a:t>DADANT, C P (1927) </a:t>
            </a:r>
            <a:r>
              <a:rPr lang="en-US" sz="1050" i="1" dirty="0" smtClean="0"/>
              <a:t>The honeybee</a:t>
            </a:r>
            <a:r>
              <a:rPr lang="en-US" sz="1050" dirty="0" smtClean="0"/>
              <a:t>. 23rd ed., </a:t>
            </a:r>
            <a:r>
              <a:rPr lang="en-US" sz="1050" dirty="0" err="1" smtClean="0"/>
              <a:t>Dadant</a:t>
            </a:r>
            <a:r>
              <a:rPr lang="en-US" sz="1050" dirty="0" smtClean="0"/>
              <a:t> &amp; Sons, Hamilton Ill., 1927</a:t>
            </a:r>
            <a:endParaRPr lang="fr-CH" sz="1050" dirty="0" smtClean="0"/>
          </a:p>
          <a:p>
            <a:r>
              <a:rPr lang="en-US" sz="1050" dirty="0" smtClean="0"/>
              <a:t>DADANT, H P (1946) The honey comb. In </a:t>
            </a:r>
            <a:r>
              <a:rPr lang="en-US" sz="1050" i="1" dirty="0" smtClean="0"/>
              <a:t>Grout, R A (Ed).</a:t>
            </a:r>
            <a:r>
              <a:rPr lang="en-US" sz="1050" dirty="0" smtClean="0"/>
              <a:t> </a:t>
            </a:r>
            <a:r>
              <a:rPr lang="en-US" sz="1050" i="1" dirty="0" smtClean="0"/>
              <a:t>The Hive and the Honey Bee</a:t>
            </a:r>
            <a:r>
              <a:rPr lang="en-US" sz="1050" dirty="0" smtClean="0"/>
              <a:t> </a:t>
            </a:r>
            <a:r>
              <a:rPr lang="en-US" sz="1050" i="1" dirty="0" smtClean="0"/>
              <a:t>(revised edition of 1949)</a:t>
            </a:r>
            <a:r>
              <a:rPr lang="en-US" sz="1050" dirty="0" smtClean="0"/>
              <a:t>. </a:t>
            </a:r>
            <a:r>
              <a:rPr lang="en-US" sz="1050" dirty="0" err="1" smtClean="0"/>
              <a:t>Dadant</a:t>
            </a:r>
            <a:r>
              <a:rPr lang="en-US" sz="1050" dirty="0" smtClean="0"/>
              <a:t> &amp; Sons, Hamilton Ill., pp. 153-166.</a:t>
            </a:r>
            <a:endParaRPr lang="fr-CH" sz="1050" dirty="0" smtClean="0"/>
          </a:p>
          <a:p>
            <a:r>
              <a:rPr lang="en-US" sz="1050" cap="all" dirty="0" smtClean="0"/>
              <a:t>Erickson</a:t>
            </a:r>
            <a:r>
              <a:rPr lang="en-US" sz="1050" dirty="0" smtClean="0"/>
              <a:t>, E H; </a:t>
            </a:r>
            <a:r>
              <a:rPr lang="en-US" sz="1050" cap="all" dirty="0" smtClean="0"/>
              <a:t>Lusby</a:t>
            </a:r>
            <a:r>
              <a:rPr lang="en-US" sz="1050" dirty="0" smtClean="0"/>
              <a:t>, D A; </a:t>
            </a:r>
            <a:r>
              <a:rPr lang="en-US" sz="1050" cap="all" dirty="0" smtClean="0"/>
              <a:t>Hoffmann</a:t>
            </a:r>
            <a:r>
              <a:rPr lang="en-US" sz="1050" dirty="0" smtClean="0"/>
              <a:t>, G D; </a:t>
            </a:r>
            <a:r>
              <a:rPr lang="en-US" sz="1050" cap="all" dirty="0" smtClean="0"/>
              <a:t>Lusby</a:t>
            </a:r>
            <a:r>
              <a:rPr lang="en-US" sz="1050" dirty="0" smtClean="0"/>
              <a:t>, E W (1990a). On the size of the cells. Speculations on foundation as a colony management tool. </a:t>
            </a:r>
            <a:r>
              <a:rPr lang="en-US" sz="1050" i="1" dirty="0" smtClean="0"/>
              <a:t>Gleaning in bee culture</a:t>
            </a:r>
            <a:r>
              <a:rPr lang="en-US" sz="1050" dirty="0" smtClean="0"/>
              <a:t>, 118(2): 98-101.</a:t>
            </a:r>
            <a:endParaRPr lang="fr-CH" sz="1050" dirty="0" smtClean="0"/>
          </a:p>
          <a:p>
            <a:r>
              <a:rPr lang="de-CH" sz="1050" cap="all" dirty="0" smtClean="0"/>
              <a:t>Erickson</a:t>
            </a:r>
            <a:r>
              <a:rPr lang="de-CH" sz="1050" dirty="0" smtClean="0"/>
              <a:t>, E H; </a:t>
            </a:r>
            <a:r>
              <a:rPr lang="de-CH" sz="1050" cap="all" dirty="0" err="1" smtClean="0"/>
              <a:t>Lusby</a:t>
            </a:r>
            <a:r>
              <a:rPr lang="de-CH" sz="1050" dirty="0" smtClean="0"/>
              <a:t>, D A; </a:t>
            </a:r>
            <a:r>
              <a:rPr lang="de-CH" sz="1050" cap="all" dirty="0" smtClean="0"/>
              <a:t>Hoffmann</a:t>
            </a:r>
            <a:r>
              <a:rPr lang="de-CH" sz="1050" dirty="0" smtClean="0"/>
              <a:t>, G D; </a:t>
            </a:r>
            <a:r>
              <a:rPr lang="de-CH" sz="1050" cap="all" dirty="0" err="1" smtClean="0"/>
              <a:t>Lusby</a:t>
            </a:r>
            <a:r>
              <a:rPr lang="de-CH" sz="1050" dirty="0" smtClean="0"/>
              <a:t>, E W (1990b). </a:t>
            </a:r>
            <a:r>
              <a:rPr lang="en-US" sz="1050" dirty="0" smtClean="0"/>
              <a:t>On the size of cells. Speculations on foundation as a colony management tool. </a:t>
            </a:r>
            <a:r>
              <a:rPr lang="en-US" sz="1050" i="1" dirty="0" smtClean="0"/>
              <a:t>Gleaning in bee culture</a:t>
            </a:r>
            <a:r>
              <a:rPr lang="en-US" sz="1050" dirty="0" smtClean="0"/>
              <a:t>, 118(3): 173-174.</a:t>
            </a:r>
            <a:endParaRPr lang="fr-CH" sz="1050" dirty="0" smtClean="0"/>
          </a:p>
          <a:p>
            <a:r>
              <a:rPr lang="en-US" sz="1050" cap="all" dirty="0" smtClean="0"/>
              <a:t>GROUT, A. (1931)</a:t>
            </a:r>
            <a:r>
              <a:rPr lang="en-US" sz="1050" dirty="0" smtClean="0"/>
              <a:t> </a:t>
            </a:r>
            <a:r>
              <a:rPr lang="en-US" sz="1050" i="1" dirty="0" smtClean="0"/>
              <a:t>A Biometrical study of the influence of size of brood cell upon the size and variability of the Honeybee</a:t>
            </a:r>
            <a:r>
              <a:rPr lang="en-US" sz="1050" dirty="0" smtClean="0"/>
              <a:t> (</a:t>
            </a:r>
            <a:r>
              <a:rPr lang="en-US" sz="1050" i="1" dirty="0" err="1" smtClean="0"/>
              <a:t>Apis</a:t>
            </a:r>
            <a:r>
              <a:rPr lang="en-US" sz="1050" i="1" dirty="0" smtClean="0"/>
              <a:t> </a:t>
            </a:r>
            <a:r>
              <a:rPr lang="en-US" sz="1050" i="1" dirty="0" err="1" smtClean="0"/>
              <a:t>mellifera</a:t>
            </a:r>
            <a:r>
              <a:rPr lang="en-US" sz="1050" dirty="0" smtClean="0"/>
              <a:t> L.). Master Thesis, Iowa State College, 198 pp.</a:t>
            </a:r>
            <a:endParaRPr lang="fr-CH" sz="1050" dirty="0" smtClean="0"/>
          </a:p>
          <a:p>
            <a:r>
              <a:rPr lang="en-US" sz="1050" dirty="0" smtClean="0"/>
              <a:t>GROUT, A. (1937) The influence of size brood cell upon the size and variability of the honeybee (</a:t>
            </a:r>
            <a:r>
              <a:rPr lang="en-US" sz="1050" i="1" dirty="0" err="1" smtClean="0"/>
              <a:t>Apis</a:t>
            </a:r>
            <a:r>
              <a:rPr lang="en-US" sz="1050" i="1" dirty="0" smtClean="0"/>
              <a:t> </a:t>
            </a:r>
            <a:r>
              <a:rPr lang="en-US" sz="1050" i="1" dirty="0" err="1" smtClean="0"/>
              <a:t>mellifera</a:t>
            </a:r>
            <a:r>
              <a:rPr lang="en-US" sz="1050" dirty="0" smtClean="0"/>
              <a:t> L.). </a:t>
            </a:r>
            <a:r>
              <a:rPr lang="en-US" sz="1050" i="1" dirty="0" smtClean="0"/>
              <a:t>Iowa State College of Agriculture Experiment Station Research Bulletin,</a:t>
            </a:r>
            <a:r>
              <a:rPr lang="en-US" sz="1050" dirty="0" smtClean="0"/>
              <a:t> 218: 260-279.</a:t>
            </a:r>
            <a:endParaRPr lang="fr-CH" sz="1050" dirty="0" smtClean="0"/>
          </a:p>
          <a:p>
            <a:r>
              <a:rPr lang="en-US" sz="1050" cap="all" dirty="0" smtClean="0"/>
              <a:t>Hales</a:t>
            </a:r>
            <a:r>
              <a:rPr lang="en-US" sz="1050" dirty="0" smtClean="0"/>
              <a:t>, T C (2001). The honeycomb conjecture. </a:t>
            </a:r>
            <a:r>
              <a:rPr lang="en-US" sz="1050" i="1" dirty="0" smtClean="0"/>
              <a:t>Discrete and computational geometry</a:t>
            </a:r>
            <a:r>
              <a:rPr lang="en-US" sz="1050" dirty="0" smtClean="0"/>
              <a:t>, 25(1): 1-22.</a:t>
            </a:r>
            <a:endParaRPr lang="fr-CH" sz="1050" dirty="0" smtClean="0"/>
          </a:p>
          <a:p>
            <a:r>
              <a:rPr lang="en-US" sz="1050" cap="all" dirty="0" smtClean="0"/>
              <a:t>Heaf</a:t>
            </a:r>
            <a:r>
              <a:rPr lang="en-US" sz="1050" dirty="0" smtClean="0"/>
              <a:t>, D (2011). Do small cells help bees cope with </a:t>
            </a:r>
            <a:r>
              <a:rPr lang="en-US" sz="1050" dirty="0" err="1" smtClean="0"/>
              <a:t>Varroa</a:t>
            </a:r>
            <a:r>
              <a:rPr lang="en-US" sz="1050" dirty="0" smtClean="0"/>
              <a:t>. A review. </a:t>
            </a:r>
            <a:r>
              <a:rPr lang="en-US" sz="1050" i="1" dirty="0" smtClean="0"/>
              <a:t>The Beekeepers Quarterly</a:t>
            </a:r>
            <a:r>
              <a:rPr lang="en-US" sz="1050" dirty="0" smtClean="0"/>
              <a:t>, 104, 39-45.</a:t>
            </a:r>
            <a:endParaRPr lang="fr-CH" sz="1050" dirty="0" smtClean="0"/>
          </a:p>
          <a:p>
            <a:r>
              <a:rPr lang="en-US" sz="1050" cap="all" dirty="0" smtClean="0"/>
              <a:t>Heaf</a:t>
            </a:r>
            <a:r>
              <a:rPr lang="en-US" sz="1050" dirty="0" smtClean="0"/>
              <a:t>, D (2012). Natural cell size. Downloadable at: http://www.dheaf.plus.com/warrebeekeeping/ natural_cell_size_heaf.pdf</a:t>
            </a:r>
            <a:endParaRPr lang="fr-CH" sz="1050" dirty="0" smtClean="0"/>
          </a:p>
          <a:p>
            <a:r>
              <a:rPr lang="de-CH" sz="1050" cap="all" dirty="0" smtClean="0"/>
              <a:t>Honegger</a:t>
            </a:r>
            <a:r>
              <a:rPr lang="de-CH" sz="1050" dirty="0" smtClean="0"/>
              <a:t>, A (1937). </a:t>
            </a:r>
            <a:r>
              <a:rPr lang="de-CH" sz="1050" dirty="0" err="1" smtClean="0"/>
              <a:t>Großzellen</a:t>
            </a:r>
            <a:r>
              <a:rPr lang="de-CH" sz="1050" dirty="0" smtClean="0"/>
              <a:t> ja oder nein? </a:t>
            </a:r>
            <a:r>
              <a:rPr lang="fr-CH" sz="1050" i="1" dirty="0" err="1" smtClean="0"/>
              <a:t>Schweizerische</a:t>
            </a:r>
            <a:r>
              <a:rPr lang="fr-CH" sz="1050" i="1" dirty="0" smtClean="0"/>
              <a:t> </a:t>
            </a:r>
            <a:r>
              <a:rPr lang="fr-CH" sz="1050" i="1" dirty="0" err="1" smtClean="0"/>
              <a:t>Bienenzeitung</a:t>
            </a:r>
            <a:r>
              <a:rPr lang="fr-CH" sz="1050" i="1" dirty="0" smtClean="0"/>
              <a:t>,</a:t>
            </a:r>
            <a:r>
              <a:rPr lang="fr-CH" sz="1050" dirty="0" smtClean="0"/>
              <a:t> 60(3): 149-152.</a:t>
            </a:r>
          </a:p>
          <a:p>
            <a:r>
              <a:rPr lang="fr-CH" sz="1050" cap="all" dirty="0" smtClean="0"/>
              <a:t>Huber</a:t>
            </a:r>
            <a:r>
              <a:rPr lang="fr-CH" sz="1050" dirty="0" smtClean="0"/>
              <a:t>, F (1814). </a:t>
            </a:r>
            <a:r>
              <a:rPr lang="fr-CH" sz="1050" i="1" dirty="0" smtClean="0"/>
              <a:t>Nouvelles observations sur les abeilles. Seconde </a:t>
            </a:r>
            <a:r>
              <a:rPr lang="fr-CH" sz="1050" i="1" dirty="0" err="1" smtClean="0"/>
              <a:t>édtion</a:t>
            </a:r>
            <a:r>
              <a:rPr lang="fr-CH" sz="1050" i="1" dirty="0" smtClean="0"/>
              <a:t>, revue, corrigée et considérablement augmentée. </a:t>
            </a:r>
            <a:r>
              <a:rPr lang="de-CH" sz="1050" i="1" dirty="0" smtClean="0"/>
              <a:t>Tome II.</a:t>
            </a:r>
            <a:r>
              <a:rPr lang="de-CH" sz="1050" dirty="0" smtClean="0"/>
              <a:t> Paris &amp; </a:t>
            </a:r>
            <a:r>
              <a:rPr lang="de-CH" sz="1050" dirty="0" err="1" smtClean="0"/>
              <a:t>Genève</a:t>
            </a:r>
            <a:r>
              <a:rPr lang="de-CH" sz="1050" dirty="0" smtClean="0"/>
              <a:t>: J.J. </a:t>
            </a:r>
            <a:r>
              <a:rPr lang="de-CH" sz="1050" dirty="0" err="1" smtClean="0"/>
              <a:t>Paschoud</a:t>
            </a:r>
            <a:r>
              <a:rPr lang="de-CH" sz="1050" dirty="0" smtClean="0"/>
              <a:t>, 479 pp.</a:t>
            </a:r>
            <a:endParaRPr lang="fr-CH" sz="1050" dirty="0" smtClean="0"/>
          </a:p>
          <a:p>
            <a:r>
              <a:rPr lang="de-CH" sz="1050" dirty="0" smtClean="0"/>
              <a:t>KLÜGEL, G S (1772) Mathematische Betrachtungen über den kunstreichen Bau der Bienenzellen.</a:t>
            </a:r>
            <a:r>
              <a:rPr lang="de-CH" sz="1050" i="1" dirty="0" smtClean="0"/>
              <a:t> Hannoversches Magazin</a:t>
            </a:r>
            <a:r>
              <a:rPr lang="de-CH" sz="1050" dirty="0" smtClean="0"/>
              <a:t>, 23: 353-368</a:t>
            </a:r>
            <a:endParaRPr lang="fr-CH" sz="1050" dirty="0" smtClean="0"/>
          </a:p>
          <a:p>
            <a:r>
              <a:rPr lang="de-CH" sz="1050" cap="all" dirty="0" smtClean="0"/>
              <a:t>Kober</a:t>
            </a:r>
            <a:r>
              <a:rPr lang="de-CH" sz="1050" dirty="0" smtClean="0"/>
              <a:t>, T (2003). Zurück zur kleinen Biene? Teil 1: Die Geschichte der Zellgrössen. </a:t>
            </a:r>
            <a:r>
              <a:rPr lang="de-CH" sz="1050" i="1" dirty="0" smtClean="0"/>
              <a:t>Allgemeine Deutsche </a:t>
            </a:r>
            <a:r>
              <a:rPr lang="de-CH" sz="1050" i="1" dirty="0" err="1" smtClean="0"/>
              <a:t>Imkerzeitschrift</a:t>
            </a:r>
            <a:r>
              <a:rPr lang="de-CH" sz="1050" dirty="0" smtClean="0"/>
              <a:t>, (4): 8-10.</a:t>
            </a:r>
            <a:endParaRPr lang="fr-CH" sz="1050" dirty="0" smtClean="0"/>
          </a:p>
          <a:p>
            <a:r>
              <a:rPr lang="de-CH" sz="1050" dirty="0" smtClean="0"/>
              <a:t>LANGSTROTH, L </a:t>
            </a:r>
            <a:r>
              <a:rPr lang="de-CH" sz="1050" dirty="0" err="1" smtClean="0"/>
              <a:t>L</a:t>
            </a:r>
            <a:r>
              <a:rPr lang="de-CH" sz="1050" dirty="0" smtClean="0"/>
              <a:t> (1889) </a:t>
            </a:r>
            <a:r>
              <a:rPr lang="de-CH" sz="1050" i="1" dirty="0" smtClean="0"/>
              <a:t>On </a:t>
            </a:r>
            <a:r>
              <a:rPr lang="de-CH" sz="1050" i="1" dirty="0" err="1" smtClean="0"/>
              <a:t>the</a:t>
            </a:r>
            <a:r>
              <a:rPr lang="de-CH" sz="1050" i="1" dirty="0" smtClean="0"/>
              <a:t> </a:t>
            </a:r>
            <a:r>
              <a:rPr lang="de-CH" sz="1050" i="1" dirty="0" err="1" smtClean="0"/>
              <a:t>hive</a:t>
            </a:r>
            <a:r>
              <a:rPr lang="de-CH" sz="1050" i="1" dirty="0" smtClean="0"/>
              <a:t> </a:t>
            </a:r>
            <a:r>
              <a:rPr lang="de-CH" sz="1050" i="1" dirty="0" err="1" smtClean="0"/>
              <a:t>and</a:t>
            </a:r>
            <a:r>
              <a:rPr lang="de-CH" sz="1050" i="1" dirty="0" smtClean="0"/>
              <a:t> </a:t>
            </a:r>
            <a:r>
              <a:rPr lang="de-CH" sz="1050" i="1" dirty="0" err="1" smtClean="0"/>
              <a:t>honey</a:t>
            </a:r>
            <a:r>
              <a:rPr lang="de-CH" sz="1050" i="1" dirty="0" smtClean="0"/>
              <a:t> </a:t>
            </a:r>
            <a:r>
              <a:rPr lang="de-CH" sz="1050" i="1" dirty="0" err="1" smtClean="0"/>
              <a:t>bee</a:t>
            </a:r>
            <a:r>
              <a:rPr lang="de-CH" sz="1050" i="1" dirty="0" smtClean="0"/>
              <a:t>.</a:t>
            </a:r>
            <a:r>
              <a:rPr lang="de-CH" sz="1050" dirty="0" smtClean="0"/>
              <a:t> </a:t>
            </a:r>
            <a:r>
              <a:rPr lang="en-US" sz="1050" dirty="0" smtClean="0"/>
              <a:t>Revised, enlarged and completed by C DADANT and Son, Hamilton Ill., 521 pp.</a:t>
            </a:r>
            <a:endParaRPr lang="fr-CH" sz="1050" dirty="0" smtClean="0"/>
          </a:p>
          <a:p>
            <a:r>
              <a:rPr lang="fr-CH" sz="1050" dirty="0" smtClean="0"/>
              <a:t>LATREILLE, P A (1804) Sur un gâteau de ruche d'une Abeille des Grandes Indes, et sur les différences des Abeilles proprement dites, ou vivant en grande société, de l'ancien continent et du nouveau. </a:t>
            </a:r>
            <a:r>
              <a:rPr lang="fr-CH" sz="1050" i="1" dirty="0" smtClean="0"/>
              <a:t>Annales du </a:t>
            </a:r>
            <a:r>
              <a:rPr lang="fr-CH" sz="1050" i="1" dirty="0" err="1" smtClean="0"/>
              <a:t>Museum</a:t>
            </a:r>
            <a:r>
              <a:rPr lang="fr-CH" sz="1050" i="1" dirty="0" smtClean="0"/>
              <a:t> National d'Histoire naturelle,</a:t>
            </a:r>
            <a:r>
              <a:rPr lang="fr-CH" sz="1050" dirty="0" smtClean="0"/>
              <a:t> 4:383-394.</a:t>
            </a:r>
          </a:p>
          <a:p>
            <a:r>
              <a:rPr lang="fr-CH" sz="1050" cap="all" dirty="0" err="1" smtClean="0"/>
              <a:t>Lusby</a:t>
            </a:r>
            <a:r>
              <a:rPr lang="fr-CH" sz="1050" dirty="0" smtClean="0"/>
              <a:t>, D A (1996a). </a:t>
            </a:r>
            <a:r>
              <a:rPr lang="en-US" sz="1050" dirty="0" smtClean="0"/>
              <a:t>Small size foundation for mite control. </a:t>
            </a:r>
            <a:r>
              <a:rPr lang="en-US" sz="1050" i="1" dirty="0" smtClean="0"/>
              <a:t>American Bee Journal</a:t>
            </a:r>
            <a:r>
              <a:rPr lang="en-US" sz="1050" dirty="0" smtClean="0"/>
              <a:t>, 136 (7).</a:t>
            </a:r>
            <a:endParaRPr lang="fr-CH" sz="1050" dirty="0" smtClean="0"/>
          </a:p>
          <a:p>
            <a:r>
              <a:rPr lang="en-US" sz="1050" cap="all" dirty="0" smtClean="0"/>
              <a:t>Lusby</a:t>
            </a:r>
            <a:r>
              <a:rPr lang="en-US" sz="1050" dirty="0" smtClean="0"/>
              <a:t>, D A (1996b). Small size foundation for mite control. </a:t>
            </a:r>
            <a:r>
              <a:rPr lang="en-US" sz="1050" i="1" dirty="0" smtClean="0"/>
              <a:t>American Bee Journal</a:t>
            </a:r>
            <a:r>
              <a:rPr lang="en-US" sz="1050" dirty="0" smtClean="0"/>
              <a:t>, 136 (11): 758-760.</a:t>
            </a:r>
            <a:endParaRPr lang="fr-CH" sz="1050" dirty="0" smtClean="0"/>
          </a:p>
          <a:p>
            <a:r>
              <a:rPr lang="en-US" sz="1050" cap="all" dirty="0" smtClean="0"/>
              <a:t>Lusby</a:t>
            </a:r>
            <a:r>
              <a:rPr lang="en-US" sz="1050" dirty="0" smtClean="0"/>
              <a:t>, D A (1997a). More on Small Cell Foundation for Mite Control. </a:t>
            </a:r>
            <a:r>
              <a:rPr lang="en-US" sz="1050" i="1" dirty="0" smtClean="0"/>
              <a:t>American Bee Journal</a:t>
            </a:r>
            <a:r>
              <a:rPr lang="en-US" sz="1050" dirty="0" smtClean="0"/>
              <a:t>, 13 (6).</a:t>
            </a:r>
            <a:endParaRPr lang="fr-CH" sz="1050" dirty="0" smtClean="0"/>
          </a:p>
          <a:p>
            <a:r>
              <a:rPr lang="en-US" sz="1050" cap="all" dirty="0" smtClean="0"/>
              <a:t>Lusby</a:t>
            </a:r>
            <a:r>
              <a:rPr lang="en-US" sz="1050" dirty="0" smtClean="0"/>
              <a:t>, D A (1997b). Square decimeter Conversion Chart. Downloadable at: http://www.beesource.com/point-of-view/ed-dee-lusby/historical-data-on-the-influence-of-cell-size/square-decimeter-measurement-conversion-chart/</a:t>
            </a:r>
            <a:endParaRPr lang="fr-CH" sz="1050" dirty="0" smtClean="0"/>
          </a:p>
          <a:p>
            <a:r>
              <a:rPr lang="fr-CH" sz="1050" dirty="0" smtClean="0"/>
              <a:t>MARALDI, G P (1712). Observations sur les abeilles. </a:t>
            </a:r>
            <a:r>
              <a:rPr lang="fr-CH" sz="1050" i="1" dirty="0" smtClean="0"/>
              <a:t>Histoire de l'académie royale des sciences Mémoires de l'Année 1712</a:t>
            </a:r>
            <a:r>
              <a:rPr lang="fr-CH" sz="1050" dirty="0" smtClean="0"/>
              <a:t>, 1731, Paris, pp. 297-331.</a:t>
            </a:r>
          </a:p>
          <a:p>
            <a:r>
              <a:rPr lang="en-US" sz="1050" dirty="0" smtClean="0"/>
              <a:t>MESSAGE, D; GONCALVES, L S (1985) The effect of the size of the honey bee cells on the rate of infestation by </a:t>
            </a:r>
            <a:r>
              <a:rPr lang="en-US" sz="1050" dirty="0" err="1" smtClean="0"/>
              <a:t>Varroa</a:t>
            </a:r>
            <a:r>
              <a:rPr lang="en-US" sz="1050" dirty="0" smtClean="0"/>
              <a:t> </a:t>
            </a:r>
            <a:r>
              <a:rPr lang="en-US" sz="1050" dirty="0" err="1" smtClean="0"/>
              <a:t>jacobsonii</a:t>
            </a:r>
            <a:r>
              <a:rPr lang="en-US" sz="1050" dirty="0" smtClean="0"/>
              <a:t>. In </a:t>
            </a:r>
            <a:r>
              <a:rPr lang="en-US" sz="1050" i="1" dirty="0" err="1" smtClean="0"/>
              <a:t>XXXth</a:t>
            </a:r>
            <a:r>
              <a:rPr lang="en-US" sz="1050" i="1" dirty="0" smtClean="0"/>
              <a:t> International Apicultural Congress of </a:t>
            </a:r>
            <a:r>
              <a:rPr lang="en-US" sz="1050" i="1" dirty="0" err="1" smtClean="0"/>
              <a:t>Apimondia</a:t>
            </a:r>
            <a:r>
              <a:rPr lang="en-US" sz="1050" i="1" dirty="0" smtClean="0"/>
              <a:t>, Nagoya, Japan</a:t>
            </a:r>
            <a:r>
              <a:rPr lang="en-US" sz="1050" dirty="0" smtClean="0"/>
              <a:t>. P 250.</a:t>
            </a:r>
            <a:endParaRPr lang="fr-CH" sz="1050" dirty="0" smtClean="0"/>
          </a:p>
          <a:p>
            <a:r>
              <a:rPr lang="en-US" sz="1050" dirty="0" smtClean="0"/>
              <a:t>MILLER, C </a:t>
            </a:r>
            <a:r>
              <a:rPr lang="en-US" sz="1050" dirty="0" err="1" smtClean="0"/>
              <a:t>C</a:t>
            </a:r>
            <a:r>
              <a:rPr lang="en-US" sz="1050" dirty="0" smtClean="0"/>
              <a:t> (1910) A study of natural honey comb. </a:t>
            </a:r>
            <a:r>
              <a:rPr lang="fr-CH" sz="1050" i="1" dirty="0" smtClean="0"/>
              <a:t>Bee culture.</a:t>
            </a:r>
            <a:endParaRPr lang="fr-CH" sz="1050" dirty="0" smtClean="0"/>
          </a:p>
          <a:p>
            <a:r>
              <a:rPr lang="fr-CH" sz="1050" dirty="0" smtClean="0"/>
              <a:t>RÉAUMUR, R A F de (1742) </a:t>
            </a:r>
            <a:r>
              <a:rPr lang="fr-CH" sz="1050" i="1" dirty="0" smtClean="0"/>
              <a:t>Mémoires pour servir à l´histoire des Insectes </a:t>
            </a:r>
            <a:r>
              <a:rPr lang="fr-CH" sz="1050" dirty="0" smtClean="0"/>
              <a:t>Tome 5.Paris 728 pp</a:t>
            </a:r>
            <a:r>
              <a:rPr lang="fr-CH" sz="1050" i="1" dirty="0" smtClean="0"/>
              <a:t>.</a:t>
            </a:r>
            <a:endParaRPr lang="fr-CH" sz="1050" dirty="0" smtClean="0"/>
          </a:p>
          <a:p>
            <a:r>
              <a:rPr lang="en-US" sz="1050" dirty="0" smtClean="0"/>
              <a:t>ROOT, A I (1877, first edition) </a:t>
            </a:r>
            <a:r>
              <a:rPr lang="en-US" sz="1050" i="1" dirty="0" smtClean="0"/>
              <a:t>The ABC and XYZ of Bee Culture</a:t>
            </a:r>
            <a:r>
              <a:rPr lang="en-US" sz="1050" dirty="0" smtClean="0"/>
              <a:t>. </a:t>
            </a:r>
            <a:r>
              <a:rPr lang="de-CH" sz="1050" dirty="0" smtClean="0"/>
              <a:t>36th Edition, 1975.</a:t>
            </a:r>
            <a:endParaRPr lang="fr-CH" sz="1050" dirty="0" smtClean="0"/>
          </a:p>
          <a:p>
            <a:r>
              <a:rPr lang="de-CH" sz="1050" cap="all" dirty="0" err="1" smtClean="0"/>
              <a:t>Stever</a:t>
            </a:r>
            <a:r>
              <a:rPr lang="de-CH" sz="1050" dirty="0" smtClean="0"/>
              <a:t>, T (2003). Verkleinerte Bienen - Irrweg der Züchtung oder Wunderwaffe gegen </a:t>
            </a:r>
            <a:r>
              <a:rPr lang="de-CH" sz="1050" dirty="0" err="1" smtClean="0"/>
              <a:t>Varroamilben</a:t>
            </a:r>
            <a:r>
              <a:rPr lang="de-CH" sz="1050" dirty="0" smtClean="0"/>
              <a:t>? </a:t>
            </a:r>
            <a:r>
              <a:rPr lang="de-CH" sz="1050" i="1" dirty="0" smtClean="0"/>
              <a:t>Bienenpflege</a:t>
            </a:r>
            <a:r>
              <a:rPr lang="de-CH" sz="1050" dirty="0" smtClean="0"/>
              <a:t>, (3):93-95.</a:t>
            </a:r>
            <a:endParaRPr lang="fr-CH" sz="1050" dirty="0" smtClean="0"/>
          </a:p>
          <a:p>
            <a:r>
              <a:rPr lang="de-CH" sz="1050" dirty="0" smtClean="0"/>
              <a:t>SWAMMERDAM,</a:t>
            </a:r>
            <a:r>
              <a:rPr lang="de-CH" sz="1050" i="1" dirty="0" smtClean="0"/>
              <a:t> </a:t>
            </a:r>
            <a:r>
              <a:rPr lang="de-CH" sz="1050" dirty="0" smtClean="0"/>
              <a:t>J. (1737/8)</a:t>
            </a:r>
            <a:r>
              <a:rPr lang="de-CH" sz="1050" i="1" dirty="0" smtClean="0"/>
              <a:t> </a:t>
            </a:r>
            <a:r>
              <a:rPr lang="de-CH" sz="1050" i="1" dirty="0" err="1" smtClean="0"/>
              <a:t>Biblia</a:t>
            </a:r>
            <a:r>
              <a:rPr lang="de-CH" sz="1050" i="1" dirty="0" smtClean="0"/>
              <a:t> </a:t>
            </a:r>
            <a:r>
              <a:rPr lang="de-CH" sz="1050" i="1" dirty="0" err="1" smtClean="0"/>
              <a:t>Naturae</a:t>
            </a:r>
            <a:r>
              <a:rPr lang="de-CH" sz="1050" i="1" dirty="0" smtClean="0"/>
              <a:t> /</a:t>
            </a:r>
            <a:r>
              <a:rPr lang="de-CH" sz="1050" i="1" dirty="0" err="1" smtClean="0"/>
              <a:t>Bybel</a:t>
            </a:r>
            <a:r>
              <a:rPr lang="de-CH" sz="1050" i="1" dirty="0" smtClean="0"/>
              <a:t> der </a:t>
            </a:r>
            <a:r>
              <a:rPr lang="de-CH" sz="1050" i="1" dirty="0" err="1" smtClean="0"/>
              <a:t>Natuure</a:t>
            </a:r>
            <a:r>
              <a:rPr lang="de-CH" sz="1050" i="1" dirty="0" smtClean="0"/>
              <a:t>. </a:t>
            </a:r>
            <a:r>
              <a:rPr lang="de-CH" sz="1050" dirty="0" smtClean="0"/>
              <a:t>Pub: Herman </a:t>
            </a:r>
            <a:r>
              <a:rPr lang="de-CH" sz="1050" dirty="0" err="1" smtClean="0"/>
              <a:t>Boerhaave</a:t>
            </a:r>
            <a:r>
              <a:rPr lang="de-CH" sz="1050" dirty="0" smtClean="0"/>
              <a:t>. </a:t>
            </a:r>
            <a:r>
              <a:rPr lang="en-US" sz="1050" dirty="0" smtClean="0"/>
              <a:t>Amsterdam. Vol. 1, 550 pp.</a:t>
            </a:r>
            <a:endParaRPr lang="fr-CH" sz="1050" dirty="0" smtClean="0"/>
          </a:p>
          <a:p>
            <a:r>
              <a:rPr lang="en-US" sz="1050" cap="all" dirty="0" smtClean="0"/>
              <a:t>Thompson</a:t>
            </a:r>
            <a:r>
              <a:rPr lang="en-US" sz="1050" dirty="0" smtClean="0"/>
              <a:t>, W </a:t>
            </a:r>
            <a:r>
              <a:rPr lang="en-US" sz="1050" cap="all" dirty="0" smtClean="0"/>
              <a:t>D</a:t>
            </a:r>
            <a:r>
              <a:rPr lang="en-US" sz="1050" dirty="0" smtClean="0"/>
              <a:t> (1945). </a:t>
            </a:r>
            <a:r>
              <a:rPr lang="en-US" sz="1050" i="1" dirty="0" smtClean="0"/>
              <a:t>On growth and form</a:t>
            </a:r>
            <a:r>
              <a:rPr lang="en-US" sz="1050" dirty="0" smtClean="0"/>
              <a:t>. </a:t>
            </a:r>
            <a:r>
              <a:rPr lang="en-US" sz="1050" i="1" dirty="0" smtClean="0"/>
              <a:t>A new edition.</a:t>
            </a:r>
            <a:r>
              <a:rPr lang="en-US" sz="1050" dirty="0" smtClean="0"/>
              <a:t> Cambridge and New York: University Press, Macmillan Company, 1118 pp.</a:t>
            </a:r>
            <a:endParaRPr lang="fr-CH" sz="1050" dirty="0" smtClean="0"/>
          </a:p>
          <a:p>
            <a:r>
              <a:rPr lang="de-CH" sz="1050" cap="all" dirty="0" smtClean="0"/>
              <a:t>Vogt</a:t>
            </a:r>
            <a:r>
              <a:rPr lang="de-CH" sz="1050" dirty="0" smtClean="0"/>
              <a:t>, H (1911). Geometrie und Ökonomie der Bienenzelle. </a:t>
            </a:r>
            <a:r>
              <a:rPr lang="de-CH" sz="1050" i="1" dirty="0" smtClean="0"/>
              <a:t>Festschrift der Universität Breslau</a:t>
            </a:r>
            <a:r>
              <a:rPr lang="de-CH" sz="1050" dirty="0" smtClean="0"/>
              <a:t>, 68 pp.</a:t>
            </a:r>
            <a:endParaRPr lang="fr-CH" sz="1050" dirty="0" smtClean="0"/>
          </a:p>
          <a:p>
            <a:r>
              <a:rPr lang="en-US" sz="1050" cap="all" dirty="0" smtClean="0"/>
              <a:t>Wildman, </a:t>
            </a:r>
            <a:r>
              <a:rPr lang="en-US" sz="1050" dirty="0" smtClean="0"/>
              <a:t>T (1768). </a:t>
            </a:r>
            <a:r>
              <a:rPr lang="en-US" sz="1050" i="1" dirty="0" smtClean="0"/>
              <a:t>A treatise on the Management of bees</a:t>
            </a:r>
            <a:r>
              <a:rPr lang="en-US" sz="1050" dirty="0" smtClean="0"/>
              <a:t>. </a:t>
            </a:r>
            <a:r>
              <a:rPr lang="en-US" sz="1050" dirty="0" err="1" smtClean="0"/>
              <a:t>Cadell</a:t>
            </a:r>
            <a:r>
              <a:rPr lang="en-US" sz="1050" dirty="0" smtClean="0"/>
              <a:t>, London, 169 pp.</a:t>
            </a:r>
            <a:endParaRPr lang="fr-CH" sz="1050" dirty="0" smtClean="0"/>
          </a:p>
          <a:p>
            <a:r>
              <a:rPr lang="en-US" sz="1050" cap="all" dirty="0" smtClean="0"/>
              <a:t>Wyman</a:t>
            </a:r>
            <a:r>
              <a:rPr lang="en-US" sz="1050" dirty="0" smtClean="0"/>
              <a:t>, J (1866) Notes on the cells of the bee. </a:t>
            </a:r>
            <a:r>
              <a:rPr lang="en-US" sz="1050" i="1" dirty="0" smtClean="0"/>
              <a:t>Proceedings </a:t>
            </a:r>
            <a:r>
              <a:rPr lang="en-US" sz="1050" i="1" dirty="0" err="1" smtClean="0"/>
              <a:t>ot</a:t>
            </a:r>
            <a:r>
              <a:rPr lang="en-US" sz="1050" i="1" dirty="0" smtClean="0"/>
              <a:t> he American Academy of Arts and Sciences</a:t>
            </a:r>
            <a:r>
              <a:rPr lang="en-US" sz="1050" dirty="0" smtClean="0"/>
              <a:t>, 7(1): 1-18.</a:t>
            </a:r>
            <a:endParaRPr lang="fr-CH" sz="1050" dirty="0" smtClean="0"/>
          </a:p>
          <a:p>
            <a:r>
              <a:rPr lang="de-CH" sz="1050" cap="all" dirty="0" smtClean="0"/>
              <a:t>Zeissloff</a:t>
            </a:r>
            <a:r>
              <a:rPr lang="de-CH" sz="1050" dirty="0" smtClean="0"/>
              <a:t>, E (2007). Natürliche Zellgröße. </a:t>
            </a:r>
            <a:r>
              <a:rPr lang="de-CH" sz="1050" i="1" dirty="0" smtClean="0"/>
              <a:t>Journal </a:t>
            </a:r>
            <a:r>
              <a:rPr lang="de-CH" sz="1050" i="1" dirty="0" err="1" smtClean="0"/>
              <a:t>Apicole</a:t>
            </a:r>
            <a:r>
              <a:rPr lang="de-CH" sz="1050" i="1" dirty="0" smtClean="0"/>
              <a:t> </a:t>
            </a:r>
            <a:r>
              <a:rPr lang="de-CH" sz="1050" i="1" dirty="0" err="1" smtClean="0"/>
              <a:t>Luxembourgeois</a:t>
            </a:r>
            <a:r>
              <a:rPr lang="de-CH" sz="1050" dirty="0" smtClean="0"/>
              <a:t>, (3):73-78.</a:t>
            </a:r>
            <a:endParaRPr lang="fr-CH" sz="1050" dirty="0" smtClean="0"/>
          </a:p>
          <a:p>
            <a:endParaRPr lang="fr-CH" sz="1050" dirty="0"/>
          </a:p>
        </p:txBody>
      </p:sp>
      <p:pic>
        <p:nvPicPr>
          <p:cNvPr id="1028" name="Picture 4"/>
          <p:cNvPicPr>
            <a:picLocks noChangeAspect="1" noChangeArrowheads="1"/>
          </p:cNvPicPr>
          <p:nvPr/>
        </p:nvPicPr>
        <p:blipFill>
          <a:blip r:embed="rId10" cstate="print"/>
          <a:srcRect/>
          <a:stretch>
            <a:fillRect/>
          </a:stretch>
        </p:blipFill>
        <p:spPr bwMode="auto">
          <a:xfrm>
            <a:off x="15247789" y="29919487"/>
            <a:ext cx="9793088" cy="7525531"/>
          </a:xfrm>
          <a:prstGeom prst="rect">
            <a:avLst/>
          </a:prstGeom>
          <a:solidFill>
            <a:schemeClr val="tx1">
              <a:lumMod val="50000"/>
              <a:lumOff val="50000"/>
            </a:schemeClr>
          </a:solidFill>
          <a:ln w="9525">
            <a:noFill/>
            <a:miter lim="800000"/>
            <a:headEnd/>
            <a:tailEnd/>
          </a:ln>
        </p:spPr>
      </p:pic>
      <p:sp>
        <p:nvSpPr>
          <p:cNvPr id="26" name="ZoneTexte 25"/>
          <p:cNvSpPr txBox="1"/>
          <p:nvPr/>
        </p:nvSpPr>
        <p:spPr>
          <a:xfrm>
            <a:off x="15103773" y="29415431"/>
            <a:ext cx="9721080" cy="461665"/>
          </a:xfrm>
          <a:prstGeom prst="rect">
            <a:avLst/>
          </a:prstGeom>
          <a:noFill/>
        </p:spPr>
        <p:txBody>
          <a:bodyPr wrap="square" rtlCol="0">
            <a:spAutoFit/>
          </a:bodyPr>
          <a:lstStyle/>
          <a:p>
            <a:r>
              <a:rPr lang="fr-CH" sz="2400" b="1" dirty="0" smtClean="0"/>
              <a:t>Tableau des estimations de densité cellulaires selon différentes approches</a:t>
            </a:r>
            <a:endParaRPr lang="fr-CH" sz="2400" b="1" dirty="0"/>
          </a:p>
        </p:txBody>
      </p:sp>
      <p:sp>
        <p:nvSpPr>
          <p:cNvPr id="27" name="ZoneTexte 26"/>
          <p:cNvSpPr txBox="1"/>
          <p:nvPr/>
        </p:nvSpPr>
        <p:spPr>
          <a:xfrm>
            <a:off x="15535821" y="13429655"/>
            <a:ext cx="9217024" cy="3785652"/>
          </a:xfrm>
          <a:prstGeom prst="rect">
            <a:avLst/>
          </a:prstGeom>
          <a:noFill/>
        </p:spPr>
        <p:txBody>
          <a:bodyPr wrap="square" rtlCol="0">
            <a:spAutoFit/>
          </a:bodyPr>
          <a:lstStyle/>
          <a:p>
            <a:r>
              <a:rPr lang="fr-CH" sz="2400" b="1" dirty="0" smtClean="0"/>
              <a:t>Appendice technique:</a:t>
            </a:r>
          </a:p>
          <a:p>
            <a:endParaRPr lang="fr-CH" sz="2400" b="1" dirty="0" smtClean="0"/>
          </a:p>
          <a:p>
            <a:r>
              <a:rPr lang="fr-CH" sz="2400" b="1" dirty="0" smtClean="0"/>
              <a:t>Propriétés de l’hexagone</a:t>
            </a:r>
          </a:p>
          <a:p>
            <a:r>
              <a:rPr lang="fr-CH" sz="2400" dirty="0" smtClean="0"/>
              <a:t>Un hexagone a six côtés égaux. Il peut contenir un cercle inscrit de diamètre d</a:t>
            </a:r>
            <a:r>
              <a:rPr lang="fr-CH" sz="2400" baseline="-25000" dirty="0" smtClean="0"/>
              <a:t>i</a:t>
            </a:r>
            <a:r>
              <a:rPr lang="fr-CH" sz="2400" dirty="0" smtClean="0"/>
              <a:t> correspondant à la mesure habituellement donnée comme largeur d’une cellule. L’hexagone est lui-même contenu dans un cercle circonscrit de diamètre </a:t>
            </a:r>
            <a:r>
              <a:rPr lang="fr-CH" sz="2400" dirty="0" err="1" smtClean="0"/>
              <a:t>d</a:t>
            </a:r>
            <a:r>
              <a:rPr lang="fr-CH" sz="2400" baseline="-25000" dirty="0" err="1" smtClean="0"/>
              <a:t>c</a:t>
            </a:r>
            <a:r>
              <a:rPr lang="fr-CH" sz="2400" dirty="0" smtClean="0"/>
              <a:t>. Il peut être divisé en 6 triangles équilatéraux de base </a:t>
            </a:r>
            <a:r>
              <a:rPr lang="fr-CH" sz="2400" dirty="0" err="1" smtClean="0"/>
              <a:t>d</a:t>
            </a:r>
            <a:r>
              <a:rPr lang="fr-CH" sz="2400" baseline="-25000" dirty="0" err="1" smtClean="0"/>
              <a:t>c</a:t>
            </a:r>
            <a:r>
              <a:rPr lang="fr-CH" sz="2400" dirty="0" smtClean="0"/>
              <a:t>/2 et de hauteur d</a:t>
            </a:r>
            <a:r>
              <a:rPr lang="fr-CH" sz="2400" baseline="-25000" dirty="0" smtClean="0"/>
              <a:t>i</a:t>
            </a:r>
            <a:r>
              <a:rPr lang="fr-CH" sz="2400" dirty="0" smtClean="0"/>
              <a:t>/2.</a:t>
            </a:r>
          </a:p>
          <a:p>
            <a:endParaRPr lang="fr-CH" sz="2400" dirty="0" smtClean="0"/>
          </a:p>
          <a:p>
            <a:r>
              <a:rPr lang="fr-CH" sz="2400" b="1" dirty="0" smtClean="0"/>
              <a:t>L’aire de l’hexagone </a:t>
            </a:r>
            <a:r>
              <a:rPr lang="fr-CH" sz="2400" dirty="0" smtClean="0"/>
              <a:t>est donc de : A=√3/2*d</a:t>
            </a:r>
            <a:r>
              <a:rPr lang="fr-CH" sz="2400" baseline="-25000" dirty="0" smtClean="0"/>
              <a:t>i</a:t>
            </a:r>
            <a:r>
              <a:rPr lang="fr-CH" sz="2400" baseline="30000" dirty="0" smtClean="0"/>
              <a:t>2</a:t>
            </a:r>
          </a:p>
        </p:txBody>
      </p:sp>
      <p:pic>
        <p:nvPicPr>
          <p:cNvPr id="1029" name="Picture 5"/>
          <p:cNvPicPr>
            <a:picLocks noChangeAspect="1" noChangeArrowheads="1"/>
          </p:cNvPicPr>
          <p:nvPr/>
        </p:nvPicPr>
        <p:blipFill>
          <a:blip r:embed="rId11" cstate="print"/>
          <a:srcRect/>
          <a:stretch>
            <a:fillRect/>
          </a:stretch>
        </p:blipFill>
        <p:spPr bwMode="auto">
          <a:xfrm>
            <a:off x="8191005" y="27831255"/>
            <a:ext cx="6746241" cy="4608512"/>
          </a:xfrm>
          <a:prstGeom prst="rect">
            <a:avLst/>
          </a:prstGeom>
          <a:noFill/>
          <a:ln w="9525">
            <a:noFill/>
            <a:miter lim="800000"/>
            <a:headEnd/>
            <a:tailEnd/>
          </a:ln>
        </p:spPr>
      </p:pic>
      <p:sp>
        <p:nvSpPr>
          <p:cNvPr id="29" name="ZoneTexte 28"/>
          <p:cNvSpPr txBox="1"/>
          <p:nvPr/>
        </p:nvSpPr>
        <p:spPr>
          <a:xfrm>
            <a:off x="2070325" y="4644679"/>
            <a:ext cx="16057784" cy="3216265"/>
          </a:xfrm>
          <a:prstGeom prst="rect">
            <a:avLst/>
          </a:prstGeom>
          <a:solidFill>
            <a:srgbClr val="FFC000"/>
          </a:solidFill>
        </p:spPr>
        <p:txBody>
          <a:bodyPr wrap="square" rtlCol="0">
            <a:spAutoFit/>
          </a:bodyPr>
          <a:lstStyle/>
          <a:p>
            <a:r>
              <a:rPr lang="fr-CH" dirty="0" smtClean="0"/>
              <a:t>Résumé </a:t>
            </a:r>
          </a:p>
          <a:p>
            <a:r>
              <a:rPr lang="fr-CH" sz="2400" dirty="0" smtClean="0"/>
              <a:t>On montre ici que deux des prémisses de la théorie des petites cellules sont erronées, à savoir que la dimension naturelle des cellules des rayons de l’abeille domestique n’était pas plus petite avant l’introduction des cires gaufrées et qu’une erreur n’est pas survenue dans la manière d’estimer la densité de cellules à l’orée du 20</a:t>
            </a:r>
            <a:r>
              <a:rPr lang="fr-CH" sz="2400" baseline="30000" dirty="0" smtClean="0"/>
              <a:t>ème</a:t>
            </a:r>
            <a:r>
              <a:rPr lang="fr-CH" sz="2400" dirty="0" smtClean="0"/>
              <a:t> siècle. C’est au contraire, l’un des auteurs de cette théorie qui a commis une erreur, avec pour conséquence une transformation injustifiée et erronée des dimensions de la largeur des cellules rapportées par les auteurs des 17</a:t>
            </a:r>
            <a:r>
              <a:rPr lang="fr-CH" sz="2400" baseline="30000" dirty="0" smtClean="0"/>
              <a:t>ème</a:t>
            </a:r>
            <a:r>
              <a:rPr lang="fr-CH" sz="2400" dirty="0" smtClean="0"/>
              <a:t>, 18</a:t>
            </a:r>
            <a:r>
              <a:rPr lang="fr-CH" sz="2400" baseline="30000" dirty="0" smtClean="0"/>
              <a:t>ème</a:t>
            </a:r>
            <a:r>
              <a:rPr lang="fr-CH" sz="2400" dirty="0" smtClean="0"/>
              <a:t> et 19</a:t>
            </a:r>
            <a:r>
              <a:rPr lang="fr-CH" sz="2400" baseline="30000" dirty="0" smtClean="0"/>
              <a:t>ème</a:t>
            </a:r>
            <a:r>
              <a:rPr lang="fr-CH" sz="2400" dirty="0" smtClean="0"/>
              <a:t> siècles.</a:t>
            </a:r>
          </a:p>
        </p:txBody>
      </p:sp>
      <p:pic>
        <p:nvPicPr>
          <p:cNvPr id="1030" name="Picture 6"/>
          <p:cNvPicPr>
            <a:picLocks noChangeAspect="1" noChangeArrowheads="1"/>
          </p:cNvPicPr>
          <p:nvPr/>
        </p:nvPicPr>
        <p:blipFill>
          <a:blip r:embed="rId12" cstate="print"/>
          <a:srcRect/>
          <a:stretch>
            <a:fillRect/>
          </a:stretch>
        </p:blipFill>
        <p:spPr bwMode="auto">
          <a:xfrm>
            <a:off x="25184893" y="13357647"/>
            <a:ext cx="3960440" cy="4098917"/>
          </a:xfrm>
          <a:prstGeom prst="rect">
            <a:avLst/>
          </a:prstGeom>
          <a:noFill/>
          <a:ln w="9525">
            <a:noFill/>
            <a:miter lim="800000"/>
            <a:headEnd/>
            <a:tailEnd/>
          </a:ln>
        </p:spPr>
      </p:pic>
      <p:pic>
        <p:nvPicPr>
          <p:cNvPr id="1031" name="Picture 7"/>
          <p:cNvPicPr>
            <a:picLocks noChangeAspect="1" noChangeArrowheads="1"/>
          </p:cNvPicPr>
          <p:nvPr/>
        </p:nvPicPr>
        <p:blipFill>
          <a:blip r:embed="rId13" cstate="print"/>
          <a:srcRect/>
          <a:stretch>
            <a:fillRect/>
          </a:stretch>
        </p:blipFill>
        <p:spPr bwMode="auto">
          <a:xfrm>
            <a:off x="24248789" y="18470215"/>
            <a:ext cx="4824536" cy="1964139"/>
          </a:xfrm>
          <a:prstGeom prst="rect">
            <a:avLst/>
          </a:prstGeom>
          <a:noFill/>
          <a:ln w="9525">
            <a:noFill/>
            <a:miter lim="800000"/>
            <a:headEnd/>
            <a:tailEnd/>
          </a:ln>
        </p:spPr>
      </p:pic>
      <p:pic>
        <p:nvPicPr>
          <p:cNvPr id="1032" name="Picture 8"/>
          <p:cNvPicPr>
            <a:picLocks noChangeAspect="1" noChangeArrowheads="1"/>
          </p:cNvPicPr>
          <p:nvPr/>
        </p:nvPicPr>
        <p:blipFill>
          <a:blip r:embed="rId14" cstate="print"/>
          <a:srcRect/>
          <a:stretch>
            <a:fillRect/>
          </a:stretch>
        </p:blipFill>
        <p:spPr bwMode="auto">
          <a:xfrm>
            <a:off x="24968869" y="21206519"/>
            <a:ext cx="3960440" cy="2818291"/>
          </a:xfrm>
          <a:prstGeom prst="rect">
            <a:avLst/>
          </a:prstGeom>
          <a:noFill/>
          <a:ln w="9525">
            <a:noFill/>
            <a:miter lim="800000"/>
            <a:headEnd/>
            <a:tailEnd/>
          </a:ln>
        </p:spPr>
      </p:pic>
      <p:sp>
        <p:nvSpPr>
          <p:cNvPr id="68" name="ZoneTexte 67"/>
          <p:cNvSpPr txBox="1"/>
          <p:nvPr/>
        </p:nvSpPr>
        <p:spPr>
          <a:xfrm>
            <a:off x="15607829" y="18542223"/>
            <a:ext cx="8064896" cy="1200329"/>
          </a:xfrm>
          <a:prstGeom prst="rect">
            <a:avLst/>
          </a:prstGeom>
          <a:noFill/>
        </p:spPr>
        <p:txBody>
          <a:bodyPr wrap="square" rtlCol="0">
            <a:spAutoFit/>
          </a:bodyPr>
          <a:lstStyle/>
          <a:p>
            <a:r>
              <a:rPr lang="fr-CH" sz="2400" b="1" dirty="0" smtClean="0"/>
              <a:t>Hauteur d’une rangée de cellules:</a:t>
            </a:r>
          </a:p>
          <a:p>
            <a:r>
              <a:rPr lang="fr-CH" sz="2400" dirty="0" smtClean="0"/>
              <a:t>la hauteur d’une rangée de cellules h(</a:t>
            </a:r>
            <a:r>
              <a:rPr lang="fr-CH" sz="2400" dirty="0" err="1" smtClean="0"/>
              <a:t>d</a:t>
            </a:r>
            <a:r>
              <a:rPr lang="fr-CH" sz="2400" baseline="-25000" dirty="0" err="1" smtClean="0"/>
              <a:t>c</a:t>
            </a:r>
            <a:r>
              <a:rPr lang="fr-CH" sz="2400" dirty="0" smtClean="0"/>
              <a:t>)=3/4d</a:t>
            </a:r>
            <a:r>
              <a:rPr lang="fr-CH" sz="2400" baseline="-25000" dirty="0" smtClean="0"/>
              <a:t>c</a:t>
            </a:r>
            <a:r>
              <a:rPr lang="fr-CH" sz="2400" dirty="0" smtClean="0"/>
              <a:t>=√3/2d</a:t>
            </a:r>
            <a:r>
              <a:rPr lang="fr-CH" sz="2400" baseline="-25000" dirty="0" smtClean="0"/>
              <a:t>i</a:t>
            </a:r>
            <a:r>
              <a:rPr lang="fr-CH" sz="2400" dirty="0" smtClean="0"/>
              <a:t>=0.866 d</a:t>
            </a:r>
            <a:r>
              <a:rPr lang="fr-CH" sz="2400" baseline="-25000" dirty="0" smtClean="0"/>
              <a:t>i</a:t>
            </a:r>
            <a:endParaRPr lang="fr-CH" sz="2400" dirty="0" smtClean="0"/>
          </a:p>
          <a:p>
            <a:endParaRPr lang="fr-CH" sz="2400" dirty="0" smtClean="0"/>
          </a:p>
        </p:txBody>
      </p:sp>
      <p:sp>
        <p:nvSpPr>
          <p:cNvPr id="1042" name="Rectangle 18"/>
          <p:cNvSpPr>
            <a:spLocks noChangeArrowheads="1"/>
          </p:cNvSpPr>
          <p:nvPr/>
        </p:nvSpPr>
        <p:spPr bwMode="auto">
          <a:xfrm>
            <a:off x="0" y="0"/>
            <a:ext cx="319357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H"/>
          </a:p>
        </p:txBody>
      </p:sp>
      <p:sp>
        <p:nvSpPr>
          <p:cNvPr id="1043" name="Rectangle 19"/>
          <p:cNvSpPr>
            <a:spLocks noChangeArrowheads="1"/>
          </p:cNvSpPr>
          <p:nvPr/>
        </p:nvSpPr>
        <p:spPr bwMode="auto">
          <a:xfrm>
            <a:off x="0" y="904875"/>
            <a:ext cx="31935738"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0"/>
            <a:ext cx="319357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H"/>
          </a:p>
        </p:txBody>
      </p:sp>
      <p:sp>
        <p:nvSpPr>
          <p:cNvPr id="1046" name="Rectangle 22"/>
          <p:cNvSpPr>
            <a:spLocks noChangeArrowheads="1"/>
          </p:cNvSpPr>
          <p:nvPr/>
        </p:nvSpPr>
        <p:spPr bwMode="auto">
          <a:xfrm>
            <a:off x="0" y="904875"/>
            <a:ext cx="31935738"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ZoneTexte 74"/>
          <p:cNvSpPr txBox="1"/>
          <p:nvPr/>
        </p:nvSpPr>
        <p:spPr>
          <a:xfrm>
            <a:off x="15463813" y="21638567"/>
            <a:ext cx="8064896" cy="1938992"/>
          </a:xfrm>
          <a:prstGeom prst="rect">
            <a:avLst/>
          </a:prstGeom>
          <a:noFill/>
        </p:spPr>
        <p:txBody>
          <a:bodyPr wrap="square" rtlCol="0">
            <a:spAutoFit/>
          </a:bodyPr>
          <a:lstStyle/>
          <a:p>
            <a:r>
              <a:rPr lang="fr-CH" sz="2400" b="1" dirty="0" smtClean="0"/>
              <a:t>Relation entre carré et rhombe (ou losange):</a:t>
            </a:r>
          </a:p>
          <a:p>
            <a:r>
              <a:rPr lang="fr-CH" sz="2400" dirty="0" smtClean="0"/>
              <a:t>L’aire du carré est égale à </a:t>
            </a:r>
            <a:r>
              <a:rPr lang="fr-CH" sz="2400" dirty="0" err="1" smtClean="0"/>
              <a:t>A</a:t>
            </a:r>
            <a:r>
              <a:rPr lang="fr-CH" sz="2400" baseline="-25000" dirty="0" err="1" smtClean="0"/>
              <a:t>carré</a:t>
            </a:r>
            <a:r>
              <a:rPr lang="fr-CH" sz="2400" dirty="0" smtClean="0"/>
              <a:t>=b</a:t>
            </a:r>
            <a:r>
              <a:rPr lang="fr-CH" sz="2400" baseline="30000" dirty="0" smtClean="0"/>
              <a:t>2</a:t>
            </a:r>
            <a:r>
              <a:rPr lang="fr-CH" sz="2400" dirty="0" smtClean="0"/>
              <a:t>.</a:t>
            </a:r>
          </a:p>
          <a:p>
            <a:r>
              <a:rPr lang="fr-CH" sz="2400" dirty="0" smtClean="0"/>
              <a:t>L’aire du rhombe (ou losange) est égale à  :</a:t>
            </a:r>
          </a:p>
          <a:p>
            <a:r>
              <a:rPr lang="fr-CH" sz="2400" dirty="0" err="1" smtClean="0"/>
              <a:t>A</a:t>
            </a:r>
            <a:r>
              <a:rPr lang="fr-CH" sz="2400" baseline="-25000" dirty="0" err="1" smtClean="0"/>
              <a:t>rhombe</a:t>
            </a:r>
            <a:r>
              <a:rPr lang="fr-CH" sz="2400" dirty="0" smtClean="0"/>
              <a:t>=b*h</a:t>
            </a:r>
            <a:r>
              <a:rPr lang="fr-CH" sz="2400" baseline="30000" dirty="0" smtClean="0"/>
              <a:t>,</a:t>
            </a:r>
            <a:r>
              <a:rPr lang="fr-CH" sz="2400" dirty="0" smtClean="0"/>
              <a:t> avec h=b*√3/2, soit </a:t>
            </a:r>
            <a:r>
              <a:rPr lang="fr-CH" sz="2400" dirty="0" err="1" smtClean="0"/>
              <a:t>A</a:t>
            </a:r>
            <a:r>
              <a:rPr lang="fr-CH" sz="2400" baseline="-25000" dirty="0" err="1" smtClean="0"/>
              <a:t>rhombe</a:t>
            </a:r>
            <a:r>
              <a:rPr lang="fr-CH" sz="2400" dirty="0" smtClean="0"/>
              <a:t>=b</a:t>
            </a:r>
            <a:r>
              <a:rPr lang="fr-CH" sz="2400" baseline="30000" dirty="0" smtClean="0"/>
              <a:t>2</a:t>
            </a:r>
            <a:r>
              <a:rPr lang="fr-CH" sz="2400" dirty="0" smtClean="0"/>
              <a:t> √3/2, soit 0.866b</a:t>
            </a:r>
            <a:r>
              <a:rPr lang="fr-CH" sz="2400" baseline="30000" dirty="0" smtClean="0"/>
              <a:t>2</a:t>
            </a:r>
            <a:r>
              <a:rPr lang="fr-CH" sz="2400" dirty="0" smtClean="0"/>
              <a:t>. </a:t>
            </a:r>
          </a:p>
          <a:p>
            <a:endParaRPr lang="fr-CH" sz="2400" dirty="0" smtClean="0"/>
          </a:p>
        </p:txBody>
      </p:sp>
      <p:sp>
        <p:nvSpPr>
          <p:cNvPr id="79" name="ZoneTexte 78"/>
          <p:cNvSpPr txBox="1"/>
          <p:nvPr/>
        </p:nvSpPr>
        <p:spPr>
          <a:xfrm>
            <a:off x="15463813" y="24806919"/>
            <a:ext cx="10873208" cy="1877437"/>
          </a:xfrm>
          <a:prstGeom prst="rect">
            <a:avLst/>
          </a:prstGeom>
          <a:noFill/>
        </p:spPr>
        <p:txBody>
          <a:bodyPr wrap="square" rtlCol="0">
            <a:spAutoFit/>
          </a:bodyPr>
          <a:lstStyle/>
          <a:p>
            <a:r>
              <a:rPr lang="fr-CH" sz="3600" b="1" dirty="0" smtClean="0"/>
              <a:t>Mesures de la dimension des cellules dans la pratique</a:t>
            </a:r>
          </a:p>
          <a:p>
            <a:endParaRPr lang="fr-CH" sz="2000" dirty="0" smtClean="0"/>
          </a:p>
          <a:p>
            <a:r>
              <a:rPr lang="fr-CH" sz="2000" dirty="0" smtClean="0"/>
              <a:t>On mesure généralement la largeur des cellules (diamètre du cercle inscrit d</a:t>
            </a:r>
            <a:r>
              <a:rPr lang="fr-CH" sz="2000" baseline="-25000" dirty="0" smtClean="0"/>
              <a:t>i</a:t>
            </a:r>
            <a:r>
              <a:rPr lang="fr-CH" sz="2000" dirty="0" smtClean="0"/>
              <a:t>) le long de rangées horizontales. Dee </a:t>
            </a:r>
            <a:r>
              <a:rPr lang="fr-CH" sz="2000" dirty="0" err="1" smtClean="0"/>
              <a:t>Lusby</a:t>
            </a:r>
            <a:r>
              <a:rPr lang="fr-CH" sz="2000" dirty="0" smtClean="0"/>
              <a:t> recommande la mesure de rangées de 10 cellules contigües, alors que d’autres recommandent également de prendre des mesures obliques.</a:t>
            </a:r>
            <a:endParaRPr lang="fr-CH" sz="1800" dirty="0"/>
          </a:p>
        </p:txBody>
      </p:sp>
      <p:grpSp>
        <p:nvGrpSpPr>
          <p:cNvPr id="93" name="Groupe 92"/>
          <p:cNvGrpSpPr/>
          <p:nvPr/>
        </p:nvGrpSpPr>
        <p:grpSpPr>
          <a:xfrm>
            <a:off x="27633165" y="24734911"/>
            <a:ext cx="2880320" cy="2160240"/>
            <a:chOff x="16969067" y="27898462"/>
            <a:chExt cx="5714555" cy="4464496"/>
          </a:xfrm>
        </p:grpSpPr>
        <p:pic>
          <p:nvPicPr>
            <p:cNvPr id="1048" name="Picture 24"/>
            <p:cNvPicPr>
              <a:picLocks noChangeAspect="1" noChangeArrowheads="1"/>
            </p:cNvPicPr>
            <p:nvPr/>
          </p:nvPicPr>
          <p:blipFill>
            <a:blip r:embed="rId15" cstate="print"/>
            <a:srcRect/>
            <a:stretch>
              <a:fillRect/>
            </a:stretch>
          </p:blipFill>
          <p:spPr bwMode="auto">
            <a:xfrm>
              <a:off x="16969067" y="27898462"/>
              <a:ext cx="5714555" cy="4464496"/>
            </a:xfrm>
            <a:prstGeom prst="rect">
              <a:avLst/>
            </a:prstGeom>
            <a:noFill/>
            <a:ln w="9525">
              <a:noFill/>
              <a:miter lim="800000"/>
              <a:headEnd/>
              <a:tailEnd/>
            </a:ln>
            <a:effectLst/>
          </p:spPr>
        </p:pic>
        <p:cxnSp>
          <p:nvCxnSpPr>
            <p:cNvPr id="81" name="Connecteur droit avec flèche 80"/>
            <p:cNvCxnSpPr/>
            <p:nvPr/>
          </p:nvCxnSpPr>
          <p:spPr>
            <a:xfrm flipV="1">
              <a:off x="17408029" y="31791695"/>
              <a:ext cx="3240360" cy="7200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flipV="1">
              <a:off x="17336021" y="29127399"/>
              <a:ext cx="1656184" cy="259228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6" name="Connecteur droit avec flèche 85"/>
            <p:cNvCxnSpPr/>
            <p:nvPr/>
          </p:nvCxnSpPr>
          <p:spPr>
            <a:xfrm>
              <a:off x="19136221" y="29127399"/>
              <a:ext cx="1512168" cy="252028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94" name="ZoneTexte 93"/>
          <p:cNvSpPr txBox="1"/>
          <p:nvPr/>
        </p:nvSpPr>
        <p:spPr>
          <a:xfrm>
            <a:off x="8191005" y="25671015"/>
            <a:ext cx="6912768" cy="2677656"/>
          </a:xfrm>
          <a:prstGeom prst="rect">
            <a:avLst/>
          </a:prstGeom>
          <a:noFill/>
        </p:spPr>
        <p:txBody>
          <a:bodyPr wrap="square" rtlCol="0">
            <a:spAutoFit/>
          </a:bodyPr>
          <a:lstStyle/>
          <a:p>
            <a:r>
              <a:rPr lang="fr-CH" sz="2400" b="1" dirty="0" smtClean="0"/>
              <a:t>Représentation graphique des estimations de densités en fonction de la largeur des cellules:</a:t>
            </a:r>
          </a:p>
          <a:p>
            <a:r>
              <a:rPr lang="fr-CH" sz="2000" b="1" dirty="0" smtClean="0"/>
              <a:t>courbe du haut </a:t>
            </a:r>
            <a:r>
              <a:rPr lang="fr-CH" sz="2000" dirty="0" smtClean="0"/>
              <a:t>: estimations selon l’approche du carré</a:t>
            </a:r>
          </a:p>
          <a:p>
            <a:r>
              <a:rPr lang="fr-CH" sz="2000" b="1" dirty="0" smtClean="0"/>
              <a:t>courbe du bas </a:t>
            </a:r>
            <a:r>
              <a:rPr lang="fr-CH" sz="2000" dirty="0" smtClean="0"/>
              <a:t>: estimations selon l’approche du rhombe sur la base de données historiques incorrectement transformées par D. </a:t>
            </a:r>
            <a:r>
              <a:rPr lang="fr-CH" sz="2000" dirty="0" err="1" smtClean="0"/>
              <a:t>Lusby</a:t>
            </a:r>
            <a:r>
              <a:rPr lang="fr-CH" sz="2000" dirty="0" smtClean="0"/>
              <a:t>.</a:t>
            </a:r>
          </a:p>
          <a:p>
            <a:endParaRPr lang="fr-CH" sz="2000" dirty="0" smtClean="0"/>
          </a:p>
          <a:p>
            <a:endParaRPr lang="fr-CH" sz="2000" dirty="0"/>
          </a:p>
        </p:txBody>
      </p:sp>
      <p:sp>
        <p:nvSpPr>
          <p:cNvPr id="96" name="ZoneTexte 95"/>
          <p:cNvSpPr txBox="1"/>
          <p:nvPr/>
        </p:nvSpPr>
        <p:spPr>
          <a:xfrm>
            <a:off x="15103773" y="27039167"/>
            <a:ext cx="15769752" cy="2246769"/>
          </a:xfrm>
          <a:prstGeom prst="rect">
            <a:avLst/>
          </a:prstGeom>
          <a:solidFill>
            <a:schemeClr val="bg2">
              <a:lumMod val="75000"/>
            </a:schemeClr>
          </a:solidFill>
        </p:spPr>
        <p:txBody>
          <a:bodyPr wrap="square" rtlCol="0">
            <a:spAutoFit/>
          </a:bodyPr>
          <a:lstStyle/>
          <a:p>
            <a:r>
              <a:rPr lang="fr-CH" sz="4000" b="1" dirty="0" smtClean="0"/>
              <a:t>Estimation de la densité selon le  U.S. </a:t>
            </a:r>
            <a:r>
              <a:rPr lang="fr-CH" sz="4000" b="1" dirty="0" err="1" smtClean="0"/>
              <a:t>Department</a:t>
            </a:r>
            <a:r>
              <a:rPr lang="fr-CH" sz="4000" b="1" dirty="0" smtClean="0"/>
              <a:t> of Agriculture (USDA) </a:t>
            </a:r>
          </a:p>
          <a:p>
            <a:r>
              <a:rPr lang="fr-CH" sz="3600" dirty="0" smtClean="0"/>
              <a:t>(Erickson et al. 1990a)</a:t>
            </a:r>
          </a:p>
          <a:p>
            <a:r>
              <a:rPr lang="en-US" sz="2400" i="1" dirty="0" smtClean="0"/>
              <a:t>"Equation</a:t>
            </a:r>
            <a:r>
              <a:rPr lang="fr-CH" sz="2400" i="1" dirty="0" smtClean="0"/>
              <a:t> </a:t>
            </a:r>
            <a:r>
              <a:rPr lang="en-US" sz="2400" i="1" dirty="0" smtClean="0"/>
              <a:t> 1: cells/dm</a:t>
            </a:r>
            <a:r>
              <a:rPr lang="en-US" sz="2400" i="1" baseline="30000" dirty="0" smtClean="0"/>
              <a:t>2</a:t>
            </a:r>
            <a:r>
              <a:rPr lang="en-US" sz="2400" i="1" dirty="0" smtClean="0"/>
              <a:t>=2.31*N</a:t>
            </a:r>
            <a:r>
              <a:rPr lang="en-US" sz="2400" i="1" baseline="30000" dirty="0" smtClean="0"/>
              <a:t>2</a:t>
            </a:r>
            <a:r>
              <a:rPr lang="en-US" sz="2400" i="1" dirty="0" smtClean="0"/>
              <a:t> (where N is the number of cells per linear dm)“</a:t>
            </a:r>
          </a:p>
          <a:p>
            <a:r>
              <a:rPr lang="fr-CH" sz="2000" dirty="0" smtClean="0"/>
              <a:t>Cette équation peut être interprétée comme : Nombre cellules/dm</a:t>
            </a:r>
            <a:r>
              <a:rPr lang="fr-CH" sz="2000" baseline="30000" dirty="0" smtClean="0"/>
              <a:t>2</a:t>
            </a:r>
            <a:r>
              <a:rPr lang="fr-CH" sz="2000" dirty="0" smtClean="0"/>
              <a:t> = nombre de cellules par rangée multiplié par le nombre de rangées, multiplié par 2 (pour les deux côtés du rayon). Nombre de rangées =1/hauteur d’une rangée = 1/0.866=1.155 </a:t>
            </a:r>
            <a:r>
              <a:rPr lang="fr-CH" sz="2000" smtClean="0"/>
              <a:t>(2.31=1.155*2; pour les deux côtés du rayon).</a:t>
            </a:r>
            <a:endParaRPr lang="fr-CH" sz="2400" dirty="0" smtClean="0"/>
          </a:p>
        </p:txBody>
      </p:sp>
      <p:sp>
        <p:nvSpPr>
          <p:cNvPr id="98" name="ZoneTexte 97"/>
          <p:cNvSpPr txBox="1"/>
          <p:nvPr/>
        </p:nvSpPr>
        <p:spPr>
          <a:xfrm>
            <a:off x="15175781" y="37696351"/>
            <a:ext cx="10081120" cy="2862322"/>
          </a:xfrm>
          <a:prstGeom prst="rect">
            <a:avLst/>
          </a:prstGeom>
          <a:solidFill>
            <a:schemeClr val="bg2">
              <a:lumMod val="75000"/>
            </a:schemeClr>
          </a:solidFill>
        </p:spPr>
        <p:txBody>
          <a:bodyPr wrap="square" rtlCol="0">
            <a:spAutoFit/>
          </a:bodyPr>
          <a:lstStyle/>
          <a:p>
            <a:r>
              <a:rPr lang="fr-CH" sz="4000" b="1" dirty="0" smtClean="0"/>
              <a:t>Conclusions</a:t>
            </a:r>
            <a:endParaRPr lang="fr-CH" sz="3600" dirty="0" smtClean="0"/>
          </a:p>
          <a:p>
            <a:r>
              <a:rPr lang="fr-CH" sz="2000" dirty="0" smtClean="0"/>
              <a:t>Il démontré que la dimension des cellules n’était pas plus petite avant l’introduction des cires gaufrées et que les données historiques ont été transformées de manière incorrecte et injustifiée. En conséquence, les programmes de « rétrogression » mis en place par les défenseurs des petites cellules sont injustifiés et ne correspondent en aucune manière à un retour à des conditions plus « naturelles », mais au contraire à des conditions moins « naturelles ».  Ajouté au fait que peu de tests scientifiques soutiennent cette théorie, la démonstration qu’elle repose sur des prémisses erronées laisse peu de crédit  à cette théorie.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1713</Words>
  <Application>Microsoft Office PowerPoint</Application>
  <PresentationFormat>Personnalisé</PresentationFormat>
  <Paragraphs>96</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Dimension des cellules et lutte contre le Varroa: rectification de quelques idées erronées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Francis Saucy</dc:creator>
  <cp:lastModifiedBy>Francis Saucy</cp:lastModifiedBy>
  <cp:revision>55</cp:revision>
  <dcterms:created xsi:type="dcterms:W3CDTF">2013-06-04T19:45:17Z</dcterms:created>
  <dcterms:modified xsi:type="dcterms:W3CDTF">2013-12-29T11:04:08Z</dcterms:modified>
</cp:coreProperties>
</file>